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7"/>
  </p:handoutMasterIdLst>
  <p:sldIdLst>
    <p:sldId id="285" r:id="rId2"/>
    <p:sldId id="297" r:id="rId3"/>
    <p:sldId id="257" r:id="rId4"/>
    <p:sldId id="292" r:id="rId5"/>
    <p:sldId id="514" r:id="rId6"/>
    <p:sldId id="529" r:id="rId7"/>
    <p:sldId id="515" r:id="rId8"/>
    <p:sldId id="516" r:id="rId9"/>
    <p:sldId id="517" r:id="rId10"/>
    <p:sldId id="518" r:id="rId11"/>
    <p:sldId id="530" r:id="rId12"/>
    <p:sldId id="531" r:id="rId13"/>
    <p:sldId id="532" r:id="rId14"/>
    <p:sldId id="591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33" r:id="rId25"/>
    <p:sldId id="534" r:id="rId26"/>
    <p:sldId id="536" r:id="rId27"/>
    <p:sldId id="537" r:id="rId28"/>
    <p:sldId id="538" r:id="rId29"/>
    <p:sldId id="539" r:id="rId30"/>
    <p:sldId id="540" r:id="rId31"/>
    <p:sldId id="541" r:id="rId32"/>
    <p:sldId id="542" r:id="rId33"/>
    <p:sldId id="543" r:id="rId34"/>
    <p:sldId id="558" r:id="rId35"/>
    <p:sldId id="559" r:id="rId36"/>
    <p:sldId id="560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7" r:id="rId51"/>
    <p:sldId id="561" r:id="rId52"/>
    <p:sldId id="699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69" r:id="rId61"/>
    <p:sldId id="584" r:id="rId62"/>
    <p:sldId id="585" r:id="rId63"/>
    <p:sldId id="586" r:id="rId64"/>
    <p:sldId id="570" r:id="rId65"/>
    <p:sldId id="571" r:id="rId66"/>
    <p:sldId id="572" r:id="rId67"/>
    <p:sldId id="573" r:id="rId68"/>
    <p:sldId id="574" r:id="rId69"/>
    <p:sldId id="575" r:id="rId70"/>
    <p:sldId id="576" r:id="rId71"/>
    <p:sldId id="577" r:id="rId72"/>
    <p:sldId id="578" r:id="rId73"/>
    <p:sldId id="579" r:id="rId74"/>
    <p:sldId id="580" r:id="rId75"/>
    <p:sldId id="581" r:id="rId76"/>
    <p:sldId id="582" r:id="rId77"/>
    <p:sldId id="583" r:id="rId78"/>
    <p:sldId id="588" r:id="rId79"/>
    <p:sldId id="589" r:id="rId80"/>
    <p:sldId id="590" r:id="rId81"/>
    <p:sldId id="587" r:id="rId82"/>
    <p:sldId id="592" r:id="rId83"/>
    <p:sldId id="593" r:id="rId84"/>
    <p:sldId id="595" r:id="rId85"/>
    <p:sldId id="594" r:id="rId86"/>
    <p:sldId id="596" r:id="rId87"/>
    <p:sldId id="597" r:id="rId88"/>
    <p:sldId id="598" r:id="rId89"/>
    <p:sldId id="599" r:id="rId90"/>
    <p:sldId id="600" r:id="rId91"/>
    <p:sldId id="601" r:id="rId92"/>
    <p:sldId id="603" r:id="rId93"/>
    <p:sldId id="604" r:id="rId94"/>
    <p:sldId id="605" r:id="rId95"/>
    <p:sldId id="606" r:id="rId96"/>
    <p:sldId id="607" r:id="rId97"/>
    <p:sldId id="608" r:id="rId98"/>
    <p:sldId id="609" r:id="rId99"/>
    <p:sldId id="610" r:id="rId100"/>
    <p:sldId id="611" r:id="rId101"/>
    <p:sldId id="612" r:id="rId102"/>
    <p:sldId id="613" r:id="rId103"/>
    <p:sldId id="615" r:id="rId104"/>
    <p:sldId id="616" r:id="rId105"/>
    <p:sldId id="618" r:id="rId106"/>
    <p:sldId id="617" r:id="rId107"/>
    <p:sldId id="619" r:id="rId108"/>
    <p:sldId id="620" r:id="rId109"/>
    <p:sldId id="621" r:id="rId110"/>
    <p:sldId id="622" r:id="rId111"/>
    <p:sldId id="624" r:id="rId112"/>
    <p:sldId id="623" r:id="rId113"/>
    <p:sldId id="626" r:id="rId114"/>
    <p:sldId id="627" r:id="rId115"/>
    <p:sldId id="625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635" r:id="rId124"/>
    <p:sldId id="636" r:id="rId125"/>
    <p:sldId id="637" r:id="rId126"/>
    <p:sldId id="638" r:id="rId127"/>
    <p:sldId id="639" r:id="rId128"/>
    <p:sldId id="640" r:id="rId129"/>
    <p:sldId id="645" r:id="rId130"/>
    <p:sldId id="646" r:id="rId131"/>
    <p:sldId id="647" r:id="rId132"/>
    <p:sldId id="653" r:id="rId133"/>
    <p:sldId id="655" r:id="rId134"/>
    <p:sldId id="656" r:id="rId135"/>
    <p:sldId id="657" r:id="rId136"/>
    <p:sldId id="654" r:id="rId137"/>
    <p:sldId id="641" r:id="rId138"/>
    <p:sldId id="642" r:id="rId139"/>
    <p:sldId id="644" r:id="rId140"/>
    <p:sldId id="643" r:id="rId141"/>
    <p:sldId id="648" r:id="rId142"/>
    <p:sldId id="650" r:id="rId143"/>
    <p:sldId id="652" r:id="rId144"/>
    <p:sldId id="658" r:id="rId145"/>
    <p:sldId id="659" r:id="rId146"/>
    <p:sldId id="660" r:id="rId147"/>
    <p:sldId id="661" r:id="rId148"/>
    <p:sldId id="662" r:id="rId149"/>
    <p:sldId id="663" r:id="rId150"/>
    <p:sldId id="664" r:id="rId151"/>
    <p:sldId id="665" r:id="rId152"/>
    <p:sldId id="666" r:id="rId153"/>
    <p:sldId id="667" r:id="rId154"/>
    <p:sldId id="668" r:id="rId155"/>
    <p:sldId id="669" r:id="rId156"/>
    <p:sldId id="670" r:id="rId157"/>
    <p:sldId id="671" r:id="rId158"/>
    <p:sldId id="672" r:id="rId159"/>
    <p:sldId id="673" r:id="rId160"/>
    <p:sldId id="674" r:id="rId161"/>
    <p:sldId id="675" r:id="rId162"/>
    <p:sldId id="676" r:id="rId163"/>
    <p:sldId id="677" r:id="rId164"/>
    <p:sldId id="678" r:id="rId165"/>
    <p:sldId id="679" r:id="rId166"/>
    <p:sldId id="680" r:id="rId167"/>
    <p:sldId id="698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690" r:id="rId178"/>
    <p:sldId id="691" r:id="rId179"/>
    <p:sldId id="692" r:id="rId180"/>
    <p:sldId id="693" r:id="rId181"/>
    <p:sldId id="694" r:id="rId182"/>
    <p:sldId id="695" r:id="rId183"/>
    <p:sldId id="696" r:id="rId184"/>
    <p:sldId id="697" r:id="rId185"/>
    <p:sldId id="284" r:id="rId1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99FFCC"/>
    <a:srgbClr val="ED682F"/>
    <a:srgbClr val="0066CC"/>
    <a:srgbClr val="006699"/>
    <a:srgbClr val="5F5F5F"/>
    <a:srgbClr val="0099CC"/>
    <a:srgbClr val="009999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7F2447-4073-FE62-C0C3-75D439094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40709-3B98-DC67-4913-E586452CBC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1F9DF-F3CA-418C-8E48-F7B356B78758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38A7-E20B-80B0-8BDE-9E37E2123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C110-7488-6D5F-B40E-46432C8E3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F109-BA63-4FD6-8A99-1DB5A29DE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9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D7640-3F72-24D1-7443-2282E8CF1706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56E71-EFCF-9F91-A1BB-8FF373E9F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1F74B-A620-BED1-8083-ACD3C2222B33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6FE7B0-A325-9F6B-5DEA-6CFFB2DBBC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AD06A-BD56-1758-E059-92C1C7C458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13F31-6E9D-2B76-A67F-6671E18E0B01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20BC5-158B-FBD7-0661-46090C9DD1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CD942-F6EE-95F6-92C9-66D686A7E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613ED-840F-189B-6184-7C2E83F74658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C0B6F-B947-A6A9-12AC-258AD1C53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62AF7-6154-320D-76CC-8BC30D776C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D2130-1B1B-ECF5-E934-C051E93F35C9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ACDD3-80A2-5245-41A0-3EEB52FA0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AB47A-A374-AE7C-0E11-8E938CD7B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9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0D09D-960A-1FCA-82AD-1AA292596FBC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041FD-DC37-3C20-CEE8-0103588488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51374-8A08-B2B5-3D4C-458F584AB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38F5E-6DEF-DD58-5C51-CC0FD276BE3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F77F8-A456-895C-D404-686DA178C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5F6B9-8F21-2505-0C36-2BE496B8F6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7826-FBF2-F6D8-DDCB-D7EF39D820EE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10A869-58B9-3E31-676F-453FA039D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36E55-F0A2-BF53-8A61-8C70589982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7A2F-75A8-D7CF-8C39-3499BD055D2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4DAFF-CFFD-765D-F0B1-849B4901C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03B0F-9755-A213-7AF2-71B2FC5C90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66D0D-F54B-0ABB-B75C-613FEBEA1E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7C8214-5533-BE70-7D3B-39BA071A7619}"/>
              </a:ext>
            </a:extLst>
          </p:cNvPr>
          <p:cNvSpPr/>
          <p:nvPr userDrawn="1"/>
        </p:nvSpPr>
        <p:spPr>
          <a:xfrm>
            <a:off x="10305288" y="5907024"/>
            <a:ext cx="1316736" cy="449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4B4EC-6E74-E11C-04B5-48BC19369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"/>
            <a:ext cx="12192000" cy="68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7443-035D-4263-A7FA-C4F2145FEE00}" type="datetimeFigureOut">
              <a:rPr lang="en-IN" smtClean="0"/>
              <a:t>25/03/25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A7419-0EE5-8818-BC14-5E5937C761D0}"/>
              </a:ext>
            </a:extLst>
          </p:cNvPr>
          <p:cNvSpPr/>
          <p:nvPr userDrawn="1"/>
        </p:nvSpPr>
        <p:spPr>
          <a:xfrm flipV="1">
            <a:off x="0" y="270165"/>
            <a:ext cx="12192000" cy="45719"/>
          </a:xfrm>
          <a:prstGeom prst="rect">
            <a:avLst/>
          </a:prstGeom>
          <a:solidFill>
            <a:srgbClr val="ED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02B01-8388-1906-BE4B-25D724EFF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67" y="5378909"/>
            <a:ext cx="1210733" cy="1479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BF8F9-5BA7-01F4-CF6A-956300CB8E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F56EE-BA8C-49DD-9007-330E7C7B6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33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5.wdp"/><Relationship Id="rId5" Type="http://schemas.openxmlformats.org/officeDocument/2006/relationships/image" Target="../media/image87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7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8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0.wd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2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4.wdp"/><Relationship Id="rId5" Type="http://schemas.openxmlformats.org/officeDocument/2006/relationships/image" Target="../media/image98.png"/><Relationship Id="rId4" Type="http://schemas.microsoft.com/office/2007/relationships/hdphoto" Target="../media/hdphoto23.wd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4.wd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4.wdp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4.wdp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5.wdp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6.wd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7.wdp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8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8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9.wdp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9.wdp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0.wdp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2.wdp"/><Relationship Id="rId5" Type="http://schemas.openxmlformats.org/officeDocument/2006/relationships/image" Target="../media/image107.png"/><Relationship Id="rId4" Type="http://schemas.microsoft.com/office/2007/relationships/hdphoto" Target="../media/hdphoto31.wdp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3.wdp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microsoft.com/office/2007/relationships/hdphoto" Target="../media/hdphoto5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64F7C6E-9292-020B-D98B-4DA88C697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6"/>
          <a:stretch/>
        </p:blipFill>
        <p:spPr>
          <a:xfrm>
            <a:off x="3564819" y="1286905"/>
            <a:ext cx="4398540" cy="1253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98601-B17D-0AFB-D108-62AADAD7477E}"/>
              </a:ext>
            </a:extLst>
          </p:cNvPr>
          <p:cNvSpPr txBox="1">
            <a:spLocks/>
          </p:cNvSpPr>
          <p:nvPr/>
        </p:nvSpPr>
        <p:spPr bwMode="gray">
          <a:xfrm>
            <a:off x="659396" y="2771099"/>
            <a:ext cx="10873208" cy="18280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algn="l"/>
            <a:r>
              <a:rPr lang="en-US" sz="3000" dirty="0"/>
              <a:t>Operating Systems and Linux Programming - </a:t>
            </a:r>
            <a:r>
              <a:rPr lang="en-IN" sz="3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3000" dirty="0"/>
              <a:t>M23DE0105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</a:t>
            </a:r>
            <a:r>
              <a:rPr lang="en-IN" sz="2000" dirty="0">
                <a:solidFill>
                  <a:srgbClr val="0070C0"/>
                </a:solidFill>
              </a:rPr>
              <a:t>MCA Sem I - Academic Year : 2024 - 2025  ODD Semester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9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3302716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Feature’s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1B7558-B93C-671D-02B5-627C868C21AB}"/>
              </a:ext>
            </a:extLst>
          </p:cNvPr>
          <p:cNvSpPr/>
          <p:nvPr/>
        </p:nvSpPr>
        <p:spPr>
          <a:xfrm>
            <a:off x="345138" y="1045379"/>
            <a:ext cx="11505456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Security:</a:t>
            </a:r>
            <a:r>
              <a:rPr lang="en-US" sz="2400" dirty="0"/>
              <a:t> It provides security in three ways namely authenticating (by assigning a password and login ID), authorization or file protection (by assigning permission to read, write, and execute), and encryption (converting file into an unreadable format).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Communication:</a:t>
            </a:r>
            <a:r>
              <a:rPr lang="en-US" sz="2400" dirty="0"/>
              <a:t> is highly effective in Linux. it can be established between users working on different terminals connected to the same machine or different machines.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Organized file system: </a:t>
            </a:r>
            <a:r>
              <a:rPr lang="en-US" sz="2400" dirty="0"/>
              <a:t>Linux treats everything including memory and I/O devices as files. The Linux filesystem allows easy and efficient maintenance of files and directories.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Support's customized keyboard:</a:t>
            </a:r>
            <a:r>
              <a:rPr lang="en-US" sz="2400" dirty="0"/>
              <a:t> As it is used worldwide, it supports different language keyboards.</a:t>
            </a:r>
          </a:p>
        </p:txBody>
      </p:sp>
    </p:spTree>
    <p:extLst>
      <p:ext uri="{BB962C8B-B14F-4D97-AF65-F5344CB8AC3E}">
        <p14:creationId xmlns:p14="http://schemas.microsoft.com/office/powerpoint/2010/main" val="29379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F0165-8E34-1F4A-78AD-6888FD9A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47664" r="5262" b="36170"/>
          <a:stretch/>
        </p:blipFill>
        <p:spPr>
          <a:xfrm>
            <a:off x="924127" y="1943180"/>
            <a:ext cx="10055216" cy="27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A91BE-E08D-EC3F-55BD-1AA82E531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305" b="35177"/>
          <a:stretch/>
        </p:blipFill>
        <p:spPr>
          <a:xfrm>
            <a:off x="693826" y="1307575"/>
            <a:ext cx="10629250" cy="212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8E3F6-B535-805D-A3F6-566CC2E90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" t="64206" r="168" b="20971"/>
          <a:stretch/>
        </p:blipFill>
        <p:spPr>
          <a:xfrm>
            <a:off x="746008" y="3613693"/>
            <a:ext cx="10629250" cy="21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CA8C-0385-86AD-782C-2D88FF3E2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8" t="12653" r="11524" b="62456"/>
          <a:stretch/>
        </p:blipFill>
        <p:spPr>
          <a:xfrm>
            <a:off x="982493" y="1561814"/>
            <a:ext cx="9747115" cy="42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CA8C-0385-86AD-782C-2D88FF3E2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36974" r="8760" b="30220"/>
          <a:stretch/>
        </p:blipFill>
        <p:spPr>
          <a:xfrm>
            <a:off x="943583" y="1181567"/>
            <a:ext cx="8492247" cy="47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CA8C-0385-86AD-782C-2D88FF3E2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69608" r="7320" b="12450"/>
          <a:stretch/>
        </p:blipFill>
        <p:spPr>
          <a:xfrm>
            <a:off x="943583" y="1181567"/>
            <a:ext cx="10243225" cy="31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577AE-E6C8-8D35-9831-BD954987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t="14468" r="8467" b="64964"/>
          <a:stretch/>
        </p:blipFill>
        <p:spPr>
          <a:xfrm>
            <a:off x="526549" y="1264914"/>
            <a:ext cx="11138901" cy="40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577AE-E6C8-8D35-9831-BD954987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t="34162" r="9241" b="27968"/>
          <a:stretch/>
        </p:blipFill>
        <p:spPr>
          <a:xfrm>
            <a:off x="526549" y="1264914"/>
            <a:ext cx="10718625" cy="46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577AE-E6C8-8D35-9831-BD954987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72327" r="7744" b="12346"/>
          <a:stretch/>
        </p:blipFill>
        <p:spPr>
          <a:xfrm>
            <a:off x="671208" y="1361871"/>
            <a:ext cx="10488176" cy="190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837DC-D9AE-7D9F-F25F-4826936E8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2" t="14894" r="14687" b="63262"/>
          <a:stretch/>
        </p:blipFill>
        <p:spPr>
          <a:xfrm>
            <a:off x="811360" y="3377922"/>
            <a:ext cx="10348023" cy="291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421B4-9118-0DCF-D83A-1CFCB453F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37447" r="12238" b="52387"/>
          <a:stretch/>
        </p:blipFill>
        <p:spPr>
          <a:xfrm>
            <a:off x="787939" y="1181567"/>
            <a:ext cx="10175133" cy="177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0E514-FCBD-49F4-0E4A-A131DD2E5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72" t="48652" r="11194" b="32673"/>
          <a:stretch/>
        </p:blipFill>
        <p:spPr>
          <a:xfrm>
            <a:off x="1184032" y="3264240"/>
            <a:ext cx="9432737" cy="29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0E514-FCBD-49F4-0E4A-A131DD2E5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72" t="65739" r="11382" b="7411"/>
          <a:stretch/>
        </p:blipFill>
        <p:spPr>
          <a:xfrm>
            <a:off x="839118" y="1513689"/>
            <a:ext cx="10080701" cy="45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- 2</a:t>
            </a:r>
          </a:p>
        </p:txBody>
      </p:sp>
    </p:spTree>
    <p:extLst>
      <p:ext uri="{BB962C8B-B14F-4D97-AF65-F5344CB8AC3E}">
        <p14:creationId xmlns:p14="http://schemas.microsoft.com/office/powerpoint/2010/main" val="40577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8CB24-3622-CF42-535A-500079ED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5" t="41336" b="41560"/>
          <a:stretch/>
        </p:blipFill>
        <p:spPr>
          <a:xfrm>
            <a:off x="1129130" y="1574288"/>
            <a:ext cx="4966870" cy="11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D43D83-44DB-8235-0CDD-4833FE39B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 t="40142" r="8076" b="22979"/>
          <a:stretch/>
        </p:blipFill>
        <p:spPr>
          <a:xfrm rot="10800000">
            <a:off x="473165" y="1349368"/>
            <a:ext cx="10402357" cy="41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102F-61CC-06FB-558A-9FBD693E8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26950" r="18772" b="59007"/>
          <a:stretch/>
        </p:blipFill>
        <p:spPr>
          <a:xfrm rot="10800000">
            <a:off x="943582" y="1526671"/>
            <a:ext cx="10671025" cy="29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9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102F-61CC-06FB-558A-9FBD693E8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7345" r="17599" b="72929"/>
          <a:stretch/>
        </p:blipFill>
        <p:spPr>
          <a:xfrm rot="10800000">
            <a:off x="807394" y="1419666"/>
            <a:ext cx="10715018" cy="41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9864-0465-8808-CA4B-75E217470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1" t="75887" r="16322" b="10071"/>
          <a:stretch/>
        </p:blipFill>
        <p:spPr>
          <a:xfrm rot="10800000">
            <a:off x="490717" y="1568061"/>
            <a:ext cx="11210566" cy="29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E97D1-A827-835D-5402-4617B7348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61434" r="9850" b="22477"/>
          <a:stretch/>
        </p:blipFill>
        <p:spPr>
          <a:xfrm rot="10800000">
            <a:off x="1005190" y="1624515"/>
            <a:ext cx="10127670" cy="27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E97D1-A827-835D-5402-4617B7348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67" t="42522" r="1838" b="37719"/>
          <a:stretch/>
        </p:blipFill>
        <p:spPr>
          <a:xfrm rot="10800000">
            <a:off x="1595335" y="1780155"/>
            <a:ext cx="6966412" cy="21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DAA3A-90F3-B9F8-91ED-1EEDE8A37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8" t="34153" r="17324" b="57976"/>
          <a:stretch/>
        </p:blipFill>
        <p:spPr>
          <a:xfrm rot="10800000">
            <a:off x="1036893" y="1443445"/>
            <a:ext cx="10324671" cy="139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74BE-684B-FAF2-C065-BAF6DB05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12948" r="2149" b="66062"/>
          <a:stretch/>
        </p:blipFill>
        <p:spPr>
          <a:xfrm rot="10800000">
            <a:off x="1507595" y="3051815"/>
            <a:ext cx="8599442" cy="27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DAA3A-90F3-B9F8-91ED-1EEDE8A37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8" t="34153" r="17324" b="57976"/>
          <a:stretch/>
        </p:blipFill>
        <p:spPr>
          <a:xfrm rot="10800000">
            <a:off x="1036893" y="1443445"/>
            <a:ext cx="10324671" cy="139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74BE-684B-FAF2-C065-BAF6DB05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12948" r="2149" b="66062"/>
          <a:stretch/>
        </p:blipFill>
        <p:spPr>
          <a:xfrm rot="10800000">
            <a:off x="1507595" y="3051815"/>
            <a:ext cx="8599442" cy="27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3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B74BE-684B-FAF2-C065-BAF6DB05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565" r="17689" b="87334"/>
          <a:stretch/>
        </p:blipFill>
        <p:spPr>
          <a:xfrm rot="10800000">
            <a:off x="690663" y="1663427"/>
            <a:ext cx="11470156" cy="1429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52B14-5EE2-97D0-99F2-8896377B92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33" t="24256" r="16242" b="7062"/>
          <a:stretch/>
        </p:blipFill>
        <p:spPr>
          <a:xfrm>
            <a:off x="4484450" y="2743745"/>
            <a:ext cx="5073597" cy="38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8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Recap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10714327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Introduction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Quick look at Syllabus – Unit 3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Introduction to Linux Operating System </a:t>
            </a:r>
            <a:endParaRPr lang="en-US" sz="2400" dirty="0">
              <a:latin typeface="Roboto Medium" pitchFamily="2" charset="0"/>
              <a:ea typeface="Roboto Medium" pitchFamily="2" charset="0"/>
              <a:cs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3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AB76D-86FA-4F15-1103-0FBD96E7A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44"/>
          <a:stretch/>
        </p:blipFill>
        <p:spPr>
          <a:xfrm>
            <a:off x="1037555" y="1593969"/>
            <a:ext cx="9448862" cy="32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45826-2737-9E42-F502-DA5DB1EE3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098" y="1670486"/>
            <a:ext cx="9447932" cy="40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C2F7D-1F81-11AB-33DF-1D27B9D5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71" y="1771910"/>
            <a:ext cx="10392858" cy="21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7C819-07B2-6BCB-5206-EB791484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8227" r="3755" b="59716"/>
          <a:stretch/>
        </p:blipFill>
        <p:spPr>
          <a:xfrm>
            <a:off x="1210732" y="1594766"/>
            <a:ext cx="10055336" cy="1955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104B12-73EE-80C3-1716-382C1A3C7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4" t="40700" r="71054" b="47243"/>
          <a:stretch/>
        </p:blipFill>
        <p:spPr>
          <a:xfrm>
            <a:off x="1301795" y="3748267"/>
            <a:ext cx="3571762" cy="19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6601-40B2-FEF8-ACAB-841880A3E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3" t="33617" r="21662" b="44823"/>
          <a:stretch/>
        </p:blipFill>
        <p:spPr>
          <a:xfrm>
            <a:off x="1021403" y="1721796"/>
            <a:ext cx="9970852" cy="40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7E933-BC9E-2895-8737-537378FC3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7664" r="10919" b="26666"/>
          <a:stretch/>
        </p:blipFill>
        <p:spPr>
          <a:xfrm>
            <a:off x="1382831" y="1798981"/>
            <a:ext cx="9426338" cy="36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87964-ECF4-40FB-59CF-3F8A26BB3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0" t="26383" r="3755" b="62128"/>
          <a:stretch/>
        </p:blipFill>
        <p:spPr>
          <a:xfrm>
            <a:off x="1371599" y="1741251"/>
            <a:ext cx="9873283" cy="19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4B711-B336-0391-FD67-67309883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6" t="36879" r="6394" b="32624"/>
          <a:stretch/>
        </p:blipFill>
        <p:spPr>
          <a:xfrm>
            <a:off x="1686849" y="1643974"/>
            <a:ext cx="8690304" cy="43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4B711-B336-0391-FD67-67309883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59" t="65821" r="3848" b="17555"/>
          <a:stretch/>
        </p:blipFill>
        <p:spPr>
          <a:xfrm>
            <a:off x="1064279" y="1507366"/>
            <a:ext cx="10240533" cy="329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C2AF8-207F-14B2-97CD-B80209EEE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08" t="19433" r="18451" b="63082"/>
          <a:stretch/>
        </p:blipFill>
        <p:spPr>
          <a:xfrm>
            <a:off x="1439694" y="1670488"/>
            <a:ext cx="8879634" cy="28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Linux Architecture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Internal and External Commands</a:t>
            </a:r>
          </a:p>
        </p:txBody>
      </p:sp>
    </p:spTree>
    <p:extLst>
      <p:ext uri="{BB962C8B-B14F-4D97-AF65-F5344CB8AC3E}">
        <p14:creationId xmlns:p14="http://schemas.microsoft.com/office/powerpoint/2010/main" val="198667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A8E-3426-7653-F1B1-440EF0D62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3" t="40601" r="16472" b="47489"/>
          <a:stretch/>
        </p:blipFill>
        <p:spPr>
          <a:xfrm>
            <a:off x="1235411" y="1420557"/>
            <a:ext cx="9398067" cy="2198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1BD68-F4E3-363E-4439-904061D4E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9" t="51204" r="21475" b="36886"/>
          <a:stretch/>
        </p:blipFill>
        <p:spPr>
          <a:xfrm>
            <a:off x="1881940" y="3857678"/>
            <a:ext cx="9287414" cy="21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1BD68-F4E3-363E-4439-904061D4E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69" t="63364" r="12345" b="18010"/>
          <a:stretch/>
        </p:blipFill>
        <p:spPr>
          <a:xfrm>
            <a:off x="897297" y="1570285"/>
            <a:ext cx="10334174" cy="37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DE2A3-5A70-C00D-3321-550EAFDDE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6" t="55177" r="16574" b="22837"/>
          <a:stretch/>
        </p:blipFill>
        <p:spPr>
          <a:xfrm>
            <a:off x="985965" y="1466764"/>
            <a:ext cx="10044972" cy="3604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E500B-731C-6395-356E-A063A931D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7063" r="9033" b="87234"/>
          <a:stretch/>
        </p:blipFill>
        <p:spPr>
          <a:xfrm rot="254267">
            <a:off x="1149365" y="4692991"/>
            <a:ext cx="10262919" cy="10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E500B-731C-6395-356E-A063A931D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8" t="12057" r="24462" b="65390"/>
          <a:stretch/>
        </p:blipFill>
        <p:spPr>
          <a:xfrm>
            <a:off x="1681593" y="1644293"/>
            <a:ext cx="8828814" cy="393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E500B-731C-6395-356E-A063A931D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49" t="34696" r="7311" b="36644"/>
          <a:stretch/>
        </p:blipFill>
        <p:spPr>
          <a:xfrm>
            <a:off x="1029839" y="1692932"/>
            <a:ext cx="10268715" cy="36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E500B-731C-6395-356E-A063A931D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54" t="63132" r="13106" b="8208"/>
          <a:stretch/>
        </p:blipFill>
        <p:spPr>
          <a:xfrm>
            <a:off x="1000656" y="1609291"/>
            <a:ext cx="10447035" cy="37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83258-14CB-5EE8-2499-047D7A989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7" t="14468" r="13180" b="46808"/>
          <a:stretch/>
        </p:blipFill>
        <p:spPr>
          <a:xfrm>
            <a:off x="865763" y="1231001"/>
            <a:ext cx="6381344" cy="4963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D1030-4176-2429-0BB4-28D9F4C3F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2" t="51249" r="67165" b="32851"/>
          <a:stretch/>
        </p:blipFill>
        <p:spPr>
          <a:xfrm>
            <a:off x="7519480" y="1564559"/>
            <a:ext cx="4042183" cy="31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377C4-CB8D-DFAA-1D60-46B4EB6C4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47664" r="3735" b="28229"/>
          <a:stretch/>
        </p:blipFill>
        <p:spPr>
          <a:xfrm>
            <a:off x="778213" y="1615562"/>
            <a:ext cx="10350230" cy="41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1904E-B78F-EBF2-E8A9-9037029A5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89" r="71996" b="76260"/>
          <a:stretch/>
        </p:blipFill>
        <p:spPr>
          <a:xfrm>
            <a:off x="1959788" y="1634382"/>
            <a:ext cx="6172536" cy="358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94C34-38F4-81C4-D984-9117E9CBA2F9}"/>
              </a:ext>
            </a:extLst>
          </p:cNvPr>
          <p:cNvSpPr txBox="1"/>
          <p:nvPr/>
        </p:nvSpPr>
        <p:spPr>
          <a:xfrm>
            <a:off x="8725711" y="2743200"/>
            <a:ext cx="292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misspelled words are displayed in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34020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1904E-B78F-EBF2-E8A9-9037029A5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95" t="36655" r="13452" b="56505"/>
          <a:stretch/>
        </p:blipFill>
        <p:spPr>
          <a:xfrm>
            <a:off x="734102" y="1507217"/>
            <a:ext cx="11323078" cy="1537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5843C2-2E55-7FC2-9B06-3F4154A93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7" t="44738" r="11421" b="20415"/>
          <a:stretch/>
        </p:blipFill>
        <p:spPr>
          <a:xfrm>
            <a:off x="3959157" y="2848475"/>
            <a:ext cx="6267876" cy="34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05547" y="1379802"/>
            <a:ext cx="5230972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The Linux Operating System's architecture primarily has these components: </a:t>
            </a: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en-IN" sz="2400" dirty="0"/>
              <a:t>Hardware layer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Kernel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Shell, and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IN" sz="2400" dirty="0"/>
              <a:t>System Utility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DE53A-DFF2-1932-4603-4A33787CC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25362" r="4997" b="13333"/>
          <a:stretch/>
        </p:blipFill>
        <p:spPr>
          <a:xfrm>
            <a:off x="7347173" y="1379802"/>
            <a:ext cx="4263887" cy="4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E8451-A7CA-F015-3E8B-758CCC09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38582" r="14116" b="48369"/>
          <a:stretch/>
        </p:blipFill>
        <p:spPr>
          <a:xfrm>
            <a:off x="994147" y="1706406"/>
            <a:ext cx="10028608" cy="24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E8451-A7CA-F015-3E8B-758CCC09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52951" r="12451" b="29690"/>
          <a:stretch/>
        </p:blipFill>
        <p:spPr>
          <a:xfrm>
            <a:off x="994147" y="1706406"/>
            <a:ext cx="11014078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0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CA283-0311-6480-3B97-B3486B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35319" r="8331" b="48369"/>
          <a:stretch/>
        </p:blipFill>
        <p:spPr>
          <a:xfrm>
            <a:off x="1332689" y="1770183"/>
            <a:ext cx="9046724" cy="24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CA283-0311-6480-3B97-B3486B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4" t="51364" r="3877" b="5178"/>
          <a:stretch/>
        </p:blipFill>
        <p:spPr>
          <a:xfrm>
            <a:off x="1196502" y="1230718"/>
            <a:ext cx="7422204" cy="47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- 6</a:t>
            </a:r>
          </a:p>
        </p:txBody>
      </p:sp>
    </p:spTree>
    <p:extLst>
      <p:ext uri="{BB962C8B-B14F-4D97-AF65-F5344CB8AC3E}">
        <p14:creationId xmlns:p14="http://schemas.microsoft.com/office/powerpoint/2010/main" val="18327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Recap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Introduction to 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25198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Shell Variables</a:t>
            </a:r>
          </a:p>
          <a:p>
            <a:endParaRPr lang="en-US" sz="3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70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A2904-4E03-9394-4BF3-8F28B49FFE5F}"/>
              </a:ext>
            </a:extLst>
          </p:cNvPr>
          <p:cNvSpPr txBox="1"/>
          <p:nvPr/>
        </p:nvSpPr>
        <p:spPr>
          <a:xfrm>
            <a:off x="449755" y="1682886"/>
            <a:ext cx="10925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Shell also has programming capabilities of its own.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Shell can be considered as a programming language.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As with other languages, variables are defined and used within a shell.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Rules for constructing variable names are very similar to the rules used for constructing file names.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6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00FFFF"/>
                </a:highlight>
              </a:rPr>
              <a:t>Rules for constructing variable names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3AE8B-F4BD-ED23-9B71-47661B682481}"/>
              </a:ext>
            </a:extLst>
          </p:cNvPr>
          <p:cNvSpPr txBox="1"/>
          <p:nvPr/>
        </p:nvSpPr>
        <p:spPr>
          <a:xfrm>
            <a:off x="633248" y="1800483"/>
            <a:ext cx="1092550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Variable names are constructed using only alphanumeric characters and the underscore(_) character with the first one being a letter.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 names are case-sensitive.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FF"/>
                </a:solidFill>
              </a:rPr>
              <a:t>There are 3 types of Shell variables:</a:t>
            </a:r>
          </a:p>
          <a:p>
            <a:pPr marL="914400" lvl="1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solidFill>
                  <a:srgbClr val="0000FF"/>
                </a:solidFill>
              </a:rPr>
              <a:t>System Variables</a:t>
            </a:r>
          </a:p>
          <a:p>
            <a:pPr marL="914400" lvl="1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solidFill>
                  <a:srgbClr val="0000FF"/>
                </a:solidFill>
              </a:rPr>
              <a:t>Local Variables</a:t>
            </a:r>
          </a:p>
          <a:p>
            <a:pPr marL="914400" lvl="1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solidFill>
                  <a:srgbClr val="0000FF"/>
                </a:solidFill>
              </a:rPr>
              <a:t>User Defined Variables </a:t>
            </a:r>
          </a:p>
          <a:p>
            <a:pPr marL="914400" lvl="1" indent="-457200" algn="just">
              <a:lnSpc>
                <a:spcPct val="150000"/>
              </a:lnSpc>
              <a:buAutoNum type="arabicPeriod"/>
            </a:pPr>
            <a:r>
              <a:rPr lang="en-IN" sz="2400" dirty="0">
                <a:solidFill>
                  <a:srgbClr val="C00000"/>
                </a:solidFill>
              </a:rPr>
              <a:t>Special Variables / Positional Parameters.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System variables are set during the boot sequence or immediately after logging in.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working environment under which a user works, depends entirely upon the values of these variables.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variables are also known as </a:t>
            </a:r>
            <a:r>
              <a:rPr lang="en-IN" sz="2400" dirty="0">
                <a:solidFill>
                  <a:srgbClr val="C00000"/>
                </a:solidFill>
              </a:rPr>
              <a:t>Environmental variables</a:t>
            </a:r>
            <a:r>
              <a:rPr lang="en-IN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are similar to Global variables in a general sense.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required, values of these variables can be changed to have an environment to suit the user.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3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en-IN" sz="2400" dirty="0">
                <a:highlight>
                  <a:srgbClr val="00FFFF"/>
                </a:highlight>
              </a:rPr>
              <a:t>Hardware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7CBA-BF51-3E41-BC4A-4EFA8F77A0C0}"/>
              </a:ext>
            </a:extLst>
          </p:cNvPr>
          <p:cNvSpPr txBox="1"/>
          <p:nvPr/>
        </p:nvSpPr>
        <p:spPr>
          <a:xfrm>
            <a:off x="898494" y="1562871"/>
            <a:ext cx="10764661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The Hardware </a:t>
            </a: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L</a:t>
            </a:r>
            <a:r>
              <a:rPr lang="en-US" sz="24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ayer encompasses all the physical components of the computer, such as RAM (Random Access Memory), HDD (Hard Disk Drive), CPU (Central Processing Unit), and input/output devices.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This layer is responsible for interacting with the Linux Operating System and providing the necessary resources for the system and applications to function properly.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</a:rPr>
              <a:t>The Linux kernel and system libraries enable communication and control over these hardware components, ensuring they work harmoniously.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77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157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By convention these variables are written using uppercase letters only.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Examples: PATH, HOME, IFS, MAIL, SHELL, TERM.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7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PATH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PATH variable holds a list of directories in a certain order.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this list colons(:) separate different directories.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current value of this variable can be seen using echo command.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Example: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PATH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/local/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sbin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sbin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/bin/X11:.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endParaRPr lang="en-IN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PATH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9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any command is given, the shell searches for its program in the directories listed in the PATH one by one.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this case, it first searches in 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/local/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sbin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directory, </a:t>
            </a:r>
            <a:r>
              <a:rPr lang="en-IN" sz="2400" dirty="0"/>
              <a:t>next in 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sbin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/>
              <a:t>directory, later in 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/bin/X11 </a:t>
            </a:r>
            <a:r>
              <a:rPr lang="en-IN" sz="2400" dirty="0"/>
              <a:t>directory and finally in the current directory because of 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dot(.) </a:t>
            </a:r>
            <a:r>
              <a:rPr lang="en-IN" sz="2400" dirty="0"/>
              <a:t>in the end.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the program for the command is not found in any of these directories the message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not found </a:t>
            </a:r>
            <a:r>
              <a:rPr lang="en-IN" sz="2400" dirty="0"/>
              <a:t>will be displayed. 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HOME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a user logs in he or she will be automatically placed in the HOME directory.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directory is decided by the system administrator at the time of opening an account for the user and is stored in the file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/etc/passwd.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 of the path of the home directory is stored in the variable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user can know this value using the 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command</a:t>
            </a:r>
          </a:p>
          <a:p>
            <a:pPr lvl="6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$HOME</a:t>
            </a:r>
          </a:p>
          <a:p>
            <a:pPr lvl="6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mgv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5278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IFS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28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variable holds tokens the shell commands use to parse a string into substrings such as a word.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default tokens are the three whitespace tokens – </a:t>
            </a:r>
            <a:r>
              <a:rPr lang="en-IN" sz="2400" dirty="0">
                <a:solidFill>
                  <a:srgbClr val="0000FF"/>
                </a:solidFill>
              </a:rPr>
              <a:t>space, tab</a:t>
            </a:r>
            <a:r>
              <a:rPr lang="en-IN" sz="2400" dirty="0"/>
              <a:t>, and </a:t>
            </a:r>
            <a:r>
              <a:rPr lang="en-IN" sz="2400" dirty="0">
                <a:solidFill>
                  <a:srgbClr val="0000FF"/>
                </a:solidFill>
              </a:rPr>
              <a:t>newline</a:t>
            </a:r>
            <a:r>
              <a:rPr lang="en-IN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Because all these are non-printable characters they can be seen or verified by using the </a:t>
            </a:r>
            <a:r>
              <a:rPr lang="en-IN" sz="2400" dirty="0">
                <a:solidFill>
                  <a:srgbClr val="0000FF"/>
                </a:solidFill>
              </a:rPr>
              <a:t>od</a:t>
            </a:r>
            <a:r>
              <a:rPr lang="en-IN" sz="2400" dirty="0"/>
              <a:t> command.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IFS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Example: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“$IFS” | od –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0000000 040 011 012 012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\t     \n    \n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0000004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32EBC-CEBB-E663-A933-73594939F217}"/>
              </a:ext>
            </a:extLst>
          </p:cNvPr>
          <p:cNvSpPr txBox="1"/>
          <p:nvPr/>
        </p:nvSpPr>
        <p:spPr>
          <a:xfrm>
            <a:off x="5832680" y="1372284"/>
            <a:ext cx="5683247" cy="33590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first column of numbers shows the relative offset from the start of the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040 – the octal equivalent of the ASCII value of the space character.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011 – tab character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012 – newline character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1A3BC-CEB9-0AC5-5391-BDFDCE187734}"/>
              </a:ext>
            </a:extLst>
          </p:cNvPr>
          <p:cNvSpPr txBox="1"/>
          <p:nvPr/>
        </p:nvSpPr>
        <p:spPr>
          <a:xfrm>
            <a:off x="3190669" y="5086913"/>
            <a:ext cx="7379456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option –b displays the octal value of each character.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-c displays the character itself.</a:t>
            </a:r>
          </a:p>
        </p:txBody>
      </p:sp>
    </p:spTree>
    <p:extLst>
      <p:ext uri="{BB962C8B-B14F-4D97-AF65-F5344CB8AC3E}">
        <p14:creationId xmlns:p14="http://schemas.microsoft.com/office/powerpoint/2010/main" val="12410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MAIL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variable holds the absolute pathname of the file where the user’s mail is kept.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Usually the name of this file is the User’s login name.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Typically, the value stored in this variable will be </a:t>
            </a:r>
            <a:r>
              <a:rPr lang="en-IN" sz="2400" dirty="0">
                <a:solidFill>
                  <a:srgbClr val="0000FF"/>
                </a:solidFill>
              </a:rPr>
              <a:t>/</a:t>
            </a:r>
            <a:r>
              <a:rPr lang="en-IN" sz="2400" dirty="0" err="1">
                <a:solidFill>
                  <a:srgbClr val="0000FF"/>
                </a:solidFill>
              </a:rPr>
              <a:t>usr</a:t>
            </a:r>
            <a:r>
              <a:rPr lang="en-IN" sz="2400" dirty="0">
                <a:solidFill>
                  <a:srgbClr val="0000FF"/>
                </a:solidFill>
              </a:rPr>
              <a:t>/spool/mail/$LOGNAME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4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System Variables - </a:t>
            </a:r>
            <a:r>
              <a:rPr lang="en-IN" sz="2400" dirty="0">
                <a:highlight>
                  <a:srgbClr val="FF00FF"/>
                </a:highlight>
              </a:rPr>
              <a:t>The SHELL variable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variable contains the name of the users shell program in the form of absolute pathname.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 of the variable SHELL may be known by using the echo command.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</a:rPr>
              <a:t>Example: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</a:rPr>
              <a:t>$echo $ SHELL</a:t>
            </a:r>
          </a:p>
          <a:p>
            <a:pPr lvl="2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</a:rPr>
              <a:t>/bin/bash$</a:t>
            </a:r>
          </a:p>
        </p:txBody>
      </p:sp>
    </p:spTree>
    <p:extLst>
      <p:ext uri="{BB962C8B-B14F-4D97-AF65-F5344CB8AC3E}">
        <p14:creationId xmlns:p14="http://schemas.microsoft.com/office/powerpoint/2010/main" val="22381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Local variables in the shell are local to a particular user’s shell.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As </a:t>
            </a:r>
            <a:r>
              <a:rPr lang="en-US" sz="2400" dirty="0"/>
              <a:t>specific users define and use these variables,</a:t>
            </a:r>
            <a:r>
              <a:rPr lang="en-IN" sz="2400" dirty="0"/>
              <a:t> they are also called user-defined variables.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variables exist only briefly during the execution of a shell script.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They are local to the user’s shell environment and unavailable for the other scripts or processes. </a:t>
            </a:r>
          </a:p>
        </p:txBody>
      </p:sp>
    </p:spTree>
    <p:extLst>
      <p:ext uri="{BB962C8B-B14F-4D97-AF65-F5344CB8AC3E}">
        <p14:creationId xmlns:p14="http://schemas.microsoft.com/office/powerpoint/2010/main" val="23052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Rules for construction variable names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Shell variable names are constructed using only alphanumeric characters and the underscore (_) character, with the first one being a letter.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It’s case sensitive.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96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2.  </a:t>
            </a:r>
            <a:r>
              <a:rPr lang="en-IN" sz="2400" dirty="0">
                <a:highlight>
                  <a:srgbClr val="00FFFF"/>
                </a:highlight>
              </a:rPr>
              <a:t>Kernel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7CBA-BF51-3E41-BC4A-4EFA8F77A0C0}"/>
              </a:ext>
            </a:extLst>
          </p:cNvPr>
          <p:cNvSpPr txBox="1"/>
          <p:nvPr/>
        </p:nvSpPr>
        <p:spPr>
          <a:xfrm>
            <a:off x="898494" y="1562871"/>
            <a:ext cx="10764661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Kernel is the core part of Linux.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is a collection of programs and routines written in C.</a:t>
            </a:r>
            <a:endParaRPr lang="en-IN" sz="2400" dirty="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It is responsible for all major activities of the operating system.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It consists of various modules and interacts directly with the underlying hardware.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Kernel provides the required abstraction to hide low-level hardware details in system or application programs.</a:t>
            </a:r>
          </a:p>
        </p:txBody>
      </p:sp>
    </p:spTree>
    <p:extLst>
      <p:ext uri="{BB962C8B-B14F-4D97-AF65-F5344CB8AC3E}">
        <p14:creationId xmlns:p14="http://schemas.microsoft.com/office/powerpoint/2010/main" val="3897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Defining a shell variable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shell variable is defined using an equal to (=) operator without any spaces on either side of it.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general format of a variable definition is</a:t>
            </a:r>
          </a:p>
          <a:p>
            <a:pPr lvl="1"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variable=value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70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Defining a shell variable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Examples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$x=37                    </a:t>
            </a:r>
            <a:r>
              <a:rPr lang="en-IN" sz="2400" dirty="0"/>
              <a:t>#assigns 37 to x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$PS1=+                 </a:t>
            </a:r>
            <a:r>
              <a:rPr lang="en-IN" sz="2400" dirty="0"/>
              <a:t>#changes the primary prompt to +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+TERM=vt100      </a:t>
            </a:r>
            <a:r>
              <a:rPr lang="en-IN" sz="2400" dirty="0"/>
              <a:t>#sets the terminal variable to vt100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just">
              <a:lnSpc>
                <a:spcPct val="150000"/>
              </a:lnSpc>
            </a:pP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8548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Type of a shell variable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All shell variables are of string type.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 of the variables are stored in the ASCII format.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By default all shell variables are initialized as null strings.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Thus, while writing shell programs, it is unnecessary to type, declare, or initialize shell variables.</a:t>
            </a:r>
          </a:p>
        </p:txBody>
      </p:sp>
    </p:spTree>
    <p:extLst>
      <p:ext uri="{BB962C8B-B14F-4D97-AF65-F5344CB8AC3E}">
        <p14:creationId xmlns:p14="http://schemas.microsoft.com/office/powerpoint/2010/main" val="8087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Evaluating a shell variable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Shell variables are evaluated by prefixing the variable name with a $.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the shell reads a command line, all words preceded by a $ are identified and evaluated as variables.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Example: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$x=37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$x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0B42-F6D2-4146-2D8B-2C959C4F888B}"/>
              </a:ext>
            </a:extLst>
          </p:cNvPr>
          <p:cNvSpPr txBox="1"/>
          <p:nvPr/>
        </p:nvSpPr>
        <p:spPr>
          <a:xfrm>
            <a:off x="3740284" y="4660323"/>
            <a:ext cx="2848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$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  <a:p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8886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Local Variables /User Defined Variables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AC88-85A8-BDCF-B289-CBAF4C35F464}"/>
              </a:ext>
            </a:extLst>
          </p:cNvPr>
          <p:cNvSpPr txBox="1"/>
          <p:nvPr/>
        </p:nvSpPr>
        <p:spPr>
          <a:xfrm>
            <a:off x="545698" y="2055640"/>
            <a:ext cx="10925503" cy="317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Variables are concatenated by placing them adjacent to each other.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Example: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$x=Venkatesh ; y=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murthy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$z=$</a:t>
            </a:r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x$y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Venkateshmurthy</a:t>
            </a:r>
            <a:endParaRPr lang="en-I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21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Variables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4C-C515-FD02-18D4-0D0CED1306F0}"/>
              </a:ext>
            </a:extLst>
          </p:cNvPr>
          <p:cNvSpPr txBox="1"/>
          <p:nvPr/>
        </p:nvSpPr>
        <p:spPr>
          <a:xfrm>
            <a:off x="693095" y="140037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The Export Command</a:t>
            </a:r>
            <a:endParaRPr lang="en-IN" sz="2400" dirty="0">
              <a:highlight>
                <a:srgbClr val="FF00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E2253-B42B-2584-684F-5B0981A359D4}"/>
              </a:ext>
            </a:extLst>
          </p:cNvPr>
          <p:cNvSpPr txBox="1"/>
          <p:nvPr/>
        </p:nvSpPr>
        <p:spPr>
          <a:xfrm>
            <a:off x="693095" y="2071117"/>
            <a:ext cx="111537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With many shells, including the </a:t>
            </a:r>
            <a:r>
              <a:rPr lang="en-IN" sz="2400" dirty="0" err="1"/>
              <a:t>Bourne</a:t>
            </a:r>
            <a:r>
              <a:rPr lang="en-IN" sz="2400" dirty="0"/>
              <a:t> and Korn Shells, values of the variables set or changed in one program will not be available to other programs.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possible to make the values available across all programs or processes by using the export command.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In the </a:t>
            </a:r>
            <a:r>
              <a:rPr lang="en-IN" sz="2400" dirty="0" err="1"/>
              <a:t>bourne</a:t>
            </a:r>
            <a:r>
              <a:rPr lang="en-IN" sz="2400" dirty="0"/>
              <a:t> shell the following 2 statements make the value of TERM available to all programs.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$TERM=vt100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$export TERM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20531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167253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Script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E2253-B42B-2584-684F-5B0981A359D4}"/>
              </a:ext>
            </a:extLst>
          </p:cNvPr>
          <p:cNvSpPr txBox="1"/>
          <p:nvPr/>
        </p:nvSpPr>
        <p:spPr>
          <a:xfrm>
            <a:off x="625001" y="1419363"/>
            <a:ext cx="1115376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set of commands taken together as a single unit within a file and executed at a stretch is called a shell program or shell script.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shell script includes commands for selective execution (control commands), Commands for I/O operations, commands for repeated execution (loop-control structures) of a certain set of commands or statements, shell variables and other features. </a:t>
            </a:r>
          </a:p>
        </p:txBody>
      </p:sp>
    </p:spTree>
    <p:extLst>
      <p:ext uri="{BB962C8B-B14F-4D97-AF65-F5344CB8AC3E}">
        <p14:creationId xmlns:p14="http://schemas.microsoft.com/office/powerpoint/2010/main" val="6191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Script - Execution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E2253-B42B-2584-684F-5B0981A359D4}"/>
              </a:ext>
            </a:extLst>
          </p:cNvPr>
          <p:cNvSpPr txBox="1"/>
          <p:nvPr/>
        </p:nvSpPr>
        <p:spPr>
          <a:xfrm>
            <a:off x="879040" y="1409635"/>
            <a:ext cx="7097641" cy="2866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Example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$cat my_script.sh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This is my first shell script.</a:t>
            </a:r>
          </a:p>
          <a:p>
            <a:pPr algn="just"/>
            <a:r>
              <a:rPr lang="en-IN" sz="28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</a:t>
            </a:r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Luck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765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Shell Script - Execution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E2253-B42B-2584-684F-5B0981A359D4}"/>
              </a:ext>
            </a:extLst>
          </p:cNvPr>
          <p:cNvSpPr txBox="1"/>
          <p:nvPr/>
        </p:nvSpPr>
        <p:spPr>
          <a:xfrm>
            <a:off x="879040" y="1409635"/>
            <a:ext cx="7097641" cy="2866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Example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IN" sz="28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my_script.sh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my first shell script.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Luck</a:t>
            </a:r>
          </a:p>
          <a:p>
            <a:pPr algn="just"/>
            <a:r>
              <a:rPr lang="en-IN" sz="2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750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read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AF1B-04D8-8233-0540-DE5B7D2E3F73}"/>
              </a:ext>
            </a:extLst>
          </p:cNvPr>
          <p:cNvSpPr txBox="1"/>
          <p:nvPr/>
        </p:nvSpPr>
        <p:spPr>
          <a:xfrm>
            <a:off x="993842" y="1351508"/>
            <a:ext cx="102043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read command is used to give input to a shell program interactively.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reads just one line and assigns this line to one or more shell variables.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Example: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$cat readname.sh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what is your name\?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name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The name is $name</a:t>
            </a:r>
          </a:p>
          <a:p>
            <a:pPr lvl="5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15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2.  </a:t>
            </a:r>
            <a:r>
              <a:rPr lang="en-IN" sz="2400" dirty="0">
                <a:highlight>
                  <a:srgbClr val="00FFFF"/>
                </a:highlight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312D5-70E3-80E3-F268-940C8D10B79F}"/>
              </a:ext>
            </a:extLst>
          </p:cNvPr>
          <p:cNvSpPr txBox="1"/>
          <p:nvPr/>
        </p:nvSpPr>
        <p:spPr>
          <a:xfrm>
            <a:off x="975023" y="1873135"/>
            <a:ext cx="6094378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Functions of kernel are: 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File management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Process management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Memory Management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Interprocess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022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read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AF1B-04D8-8233-0540-DE5B7D2E3F73}"/>
              </a:ext>
            </a:extLst>
          </p:cNvPr>
          <p:cNvSpPr txBox="1"/>
          <p:nvPr/>
        </p:nvSpPr>
        <p:spPr>
          <a:xfrm>
            <a:off x="993842" y="1351508"/>
            <a:ext cx="1020431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Multiple Arguments:</a:t>
            </a:r>
          </a:p>
          <a:p>
            <a:pPr algn="just">
              <a:lnSpc>
                <a:spcPct val="150000"/>
              </a:lnSpc>
            </a:pPr>
            <a:endParaRPr lang="en-IN" sz="2400" dirty="0">
              <a:highlight>
                <a:srgbClr val="FFFF00"/>
              </a:highligh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read command can take multiple arguments using a single read command.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Example</a:t>
            </a:r>
          </a:p>
          <a:p>
            <a:pPr algn="just">
              <a:lnSpc>
                <a:spcPct val="150000"/>
              </a:lnSpc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$read a b c</a:t>
            </a:r>
          </a:p>
        </p:txBody>
      </p:sp>
    </p:spTree>
    <p:extLst>
      <p:ext uri="{BB962C8B-B14F-4D97-AF65-F5344CB8AC3E}">
        <p14:creationId xmlns:p14="http://schemas.microsoft.com/office/powerpoint/2010/main" val="9008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read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AF1B-04D8-8233-0540-DE5B7D2E3F73}"/>
              </a:ext>
            </a:extLst>
          </p:cNvPr>
          <p:cNvSpPr txBox="1"/>
          <p:nvPr/>
        </p:nvSpPr>
        <p:spPr>
          <a:xfrm>
            <a:off x="993842" y="1351508"/>
            <a:ext cx="10204315" cy="45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Multiple Arguments: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As the read command is encountered, the program waits for the input to be given.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values are assigned as follows: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70C0"/>
                </a:solidFill>
              </a:rPr>
              <a:t>If the number of values input is less than the number of arguments, the arguments or variables to which values are not input will be initiated to null.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70C0"/>
                </a:solidFill>
              </a:rPr>
              <a:t>If the number of values input is more than the number of arguments, then first (n-1) values are assigned to the first (n-1) arguments, and all the remaining input values are assigned to the nth argument. </a:t>
            </a:r>
          </a:p>
        </p:txBody>
      </p:sp>
    </p:spTree>
    <p:extLst>
      <p:ext uri="{BB962C8B-B14F-4D97-AF65-F5344CB8AC3E}">
        <p14:creationId xmlns:p14="http://schemas.microsoft.com/office/powerpoint/2010/main" val="27406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read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AF1B-04D8-8233-0540-DE5B7D2E3F73}"/>
              </a:ext>
            </a:extLst>
          </p:cNvPr>
          <p:cNvSpPr txBox="1"/>
          <p:nvPr/>
        </p:nvSpPr>
        <p:spPr>
          <a:xfrm>
            <a:off x="993842" y="1351508"/>
            <a:ext cx="10204315" cy="253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FFFF00"/>
                </a:highlight>
              </a:rPr>
              <a:t>Multiple Arguments: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Example: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70C0"/>
                </a:solidFill>
              </a:rPr>
              <a:t>Let w, x, y, and z are the four input values.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70C0"/>
                </a:solidFill>
              </a:rPr>
              <a:t>The execution of the $read a b c command assigns </a:t>
            </a:r>
          </a:p>
          <a:p>
            <a:pPr lvl="3" algn="just">
              <a:lnSpc>
                <a:spcPct val="150000"/>
              </a:lnSpc>
            </a:pPr>
            <a:r>
              <a:rPr lang="en-IN" sz="2000" dirty="0">
                <a:solidFill>
                  <a:srgbClr val="0070C0"/>
                </a:solidFill>
              </a:rPr>
              <a:t>w = a,  x = b, and y = c </a:t>
            </a:r>
          </a:p>
        </p:txBody>
      </p:sp>
    </p:spTree>
    <p:extLst>
      <p:ext uri="{BB962C8B-B14F-4D97-AF65-F5344CB8AC3E}">
        <p14:creationId xmlns:p14="http://schemas.microsoft.com/office/powerpoint/2010/main" val="40251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CE514-5035-BE1C-CBF5-B73764BD1236}"/>
              </a:ext>
            </a:extLst>
          </p:cNvPr>
          <p:cNvSpPr txBox="1"/>
          <p:nvPr/>
        </p:nvSpPr>
        <p:spPr>
          <a:xfrm>
            <a:off x="891702" y="1862993"/>
            <a:ext cx="1023349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Shell scripts command line arguments are called positional parameters.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method of passing </a:t>
            </a:r>
            <a:r>
              <a:rPr lang="en-US" sz="2400" dirty="0"/>
              <a:t>the values to a shell script is non-interactive</a:t>
            </a:r>
            <a:r>
              <a:rPr lang="en-IN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Arguments submitted with a shell script are called positional parameters as the first argument is passed on as parameter no. 1, second argument is passed on as parameter no. 2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parameters are stored in certain special shell variables.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698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CE514-5035-BE1C-CBF5-B73764BD1236}"/>
              </a:ext>
            </a:extLst>
          </p:cNvPr>
          <p:cNvSpPr txBox="1"/>
          <p:nvPr/>
        </p:nvSpPr>
        <p:spPr>
          <a:xfrm>
            <a:off x="891702" y="1862993"/>
            <a:ext cx="1023349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There are nine such variables that capture and hold values given in a command line.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are $1, $2, … $9. The $1 variable holds the first argument, the $2 variable holds the second argument,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values are assigned depending on their physical positions in the command line they are called positional parameters.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634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87944-5EF0-EF27-A117-7F6E3604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52336" r="3001" b="9503"/>
          <a:stretch/>
        </p:blipFill>
        <p:spPr>
          <a:xfrm>
            <a:off x="2227389" y="1743285"/>
            <a:ext cx="7771525" cy="40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F5AE3-5F6D-A407-B256-00828290967A}"/>
              </a:ext>
            </a:extLst>
          </p:cNvPr>
          <p:cNvSpPr txBox="1"/>
          <p:nvPr/>
        </p:nvSpPr>
        <p:spPr>
          <a:xfrm>
            <a:off x="1089498" y="1789890"/>
            <a:ext cx="10563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$0 Variable</a:t>
            </a:r>
          </a:p>
          <a:p>
            <a:endParaRPr lang="en-IN" sz="2400" dirty="0">
              <a:highlight>
                <a:srgbClr val="FFFF00"/>
              </a:highlight>
            </a:endParaRPr>
          </a:p>
          <a:p>
            <a:r>
              <a:rPr lang="en-IN" sz="2400" dirty="0"/>
              <a:t>$0 is a special shell variable that holds the parameter number 0, the program name.</a:t>
            </a:r>
          </a:p>
        </p:txBody>
      </p:sp>
    </p:spTree>
    <p:extLst>
      <p:ext uri="{BB962C8B-B14F-4D97-AF65-F5344CB8AC3E}">
        <p14:creationId xmlns:p14="http://schemas.microsoft.com/office/powerpoint/2010/main" val="13621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F5AE3-5F6D-A407-B256-00828290967A}"/>
              </a:ext>
            </a:extLst>
          </p:cNvPr>
          <p:cNvSpPr txBox="1"/>
          <p:nvPr/>
        </p:nvSpPr>
        <p:spPr>
          <a:xfrm>
            <a:off x="885217" y="1280907"/>
            <a:ext cx="10097311" cy="483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$#, $* and $@ Variables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They are the three special variables used by the shell.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$# holds the count of the total number of parameters, that is the arguments.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$* variable holds the list of all the arguments.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$@ also holds the list of all arguments present in the command line.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$* and $@ are used within the quote marks, the contents of $* are considered as a single string whereas in the case of $@ each of the arguments is independently quoted and considered independent string arguments.</a:t>
            </a:r>
          </a:p>
        </p:txBody>
      </p:sp>
    </p:spTree>
    <p:extLst>
      <p:ext uri="{BB962C8B-B14F-4D97-AF65-F5344CB8AC3E}">
        <p14:creationId xmlns:p14="http://schemas.microsoft.com/office/powerpoint/2010/main" val="23767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F5AE3-5F6D-A407-B256-00828290967A}"/>
              </a:ext>
            </a:extLst>
          </p:cNvPr>
          <p:cNvSpPr txBox="1"/>
          <p:nvPr/>
        </p:nvSpPr>
        <p:spPr>
          <a:xfrm>
            <a:off x="885217" y="1280907"/>
            <a:ext cx="1009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8D957-B5C5-4793-ABB3-C17FD84A0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7" t="41336" r="12426" b="25409"/>
          <a:stretch/>
        </p:blipFill>
        <p:spPr>
          <a:xfrm>
            <a:off x="92773" y="1742572"/>
            <a:ext cx="5510359" cy="3736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4FBB8-DF5F-6816-E2F4-37166E2E3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78" t="37163" r="1304" b="31915"/>
          <a:stretch/>
        </p:blipFill>
        <p:spPr>
          <a:xfrm>
            <a:off x="5837983" y="1742572"/>
            <a:ext cx="6008879" cy="34381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49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84FE0-F40A-BF42-6B3B-DA982C69654B}"/>
              </a:ext>
            </a:extLst>
          </p:cNvPr>
          <p:cNvSpPr txBox="1"/>
          <p:nvPr/>
        </p:nvSpPr>
        <p:spPr>
          <a:xfrm>
            <a:off x="739303" y="1361873"/>
            <a:ext cx="247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Set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D0A7-27D1-8D74-5E02-990D49FE0FBF}"/>
              </a:ext>
            </a:extLst>
          </p:cNvPr>
          <p:cNvSpPr txBox="1"/>
          <p:nvPr/>
        </p:nvSpPr>
        <p:spPr>
          <a:xfrm>
            <a:off x="1037617" y="1941325"/>
            <a:ext cx="10116765" cy="354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values to positional parameters cannot be assigned using the equal to (=) operator.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Values to positional parameters can be assigned using the set command.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Example: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$set friends in need are friends indeed.</a:t>
            </a:r>
          </a:p>
          <a:p>
            <a:pPr lvl="1" algn="just"/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473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2.  </a:t>
            </a:r>
            <a:r>
              <a:rPr lang="en-IN" sz="2400" dirty="0">
                <a:highlight>
                  <a:srgbClr val="00FFFF"/>
                </a:highlight>
              </a:rPr>
              <a:t>Kernel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669C7-9C40-64D7-E94A-31C7DFB36BAE}"/>
              </a:ext>
            </a:extLst>
          </p:cNvPr>
          <p:cNvSpPr txBox="1"/>
          <p:nvPr/>
        </p:nvSpPr>
        <p:spPr>
          <a:xfrm>
            <a:off x="975022" y="1742489"/>
            <a:ext cx="10270151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virtualizes the common hardware resources of the computer to provide each process with its virtual resources.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This makes the process seem the sole process running on the machine.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is also responsible for preventing and mitigating conflicts between different processes. </a:t>
            </a:r>
            <a:endParaRPr lang="en-IN" sz="2400" dirty="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584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Positional Parameters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84FE0-F40A-BF42-6B3B-DA982C69654B}"/>
              </a:ext>
            </a:extLst>
          </p:cNvPr>
          <p:cNvSpPr txBox="1"/>
          <p:nvPr/>
        </p:nvSpPr>
        <p:spPr>
          <a:xfrm>
            <a:off x="739303" y="1361873"/>
            <a:ext cx="247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Set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D0A7-27D1-8D74-5E02-990D49FE0FBF}"/>
              </a:ext>
            </a:extLst>
          </p:cNvPr>
          <p:cNvSpPr txBox="1"/>
          <p:nvPr/>
        </p:nvSpPr>
        <p:spPr>
          <a:xfrm>
            <a:off x="1037617" y="1941325"/>
            <a:ext cx="1011676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execution of the above command line assigns friends to the parameter $1, in to the parameter $2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$echo $1 $4 $6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friends are indeed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400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$? Variable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84FE0-F40A-BF42-6B3B-DA982C69654B}"/>
              </a:ext>
            </a:extLst>
          </p:cNvPr>
          <p:cNvSpPr txBox="1"/>
          <p:nvPr/>
        </p:nvSpPr>
        <p:spPr>
          <a:xfrm>
            <a:off x="797669" y="960461"/>
            <a:ext cx="201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Exit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D0A7-27D1-8D74-5E02-990D49FE0FBF}"/>
              </a:ext>
            </a:extLst>
          </p:cNvPr>
          <p:cNvSpPr txBox="1"/>
          <p:nvPr/>
        </p:nvSpPr>
        <p:spPr>
          <a:xfrm>
            <a:off x="1037617" y="1422126"/>
            <a:ext cx="10116765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a program is run it may either get executed successfully and yield a result or it may not get executed successfully.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a command is executed successfully, the program returns a 0 (zero).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a command is not executed successfully a value other than zero will be returned.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Logically, a 0 (zero) is considered true and a non-zero is false.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These returned values are called exit status values and will be stored in a special shell variable called $?</a:t>
            </a:r>
          </a:p>
        </p:txBody>
      </p:sp>
    </p:spTree>
    <p:extLst>
      <p:ext uri="{BB962C8B-B14F-4D97-AF65-F5344CB8AC3E}">
        <p14:creationId xmlns:p14="http://schemas.microsoft.com/office/powerpoint/2010/main" val="29173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$? Variable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84FE0-F40A-BF42-6B3B-DA982C69654B}"/>
              </a:ext>
            </a:extLst>
          </p:cNvPr>
          <p:cNvSpPr txBox="1"/>
          <p:nvPr/>
        </p:nvSpPr>
        <p:spPr>
          <a:xfrm>
            <a:off x="797669" y="960461"/>
            <a:ext cx="201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Exit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D0A7-27D1-8D74-5E02-990D49FE0FBF}"/>
              </a:ext>
            </a:extLst>
          </p:cNvPr>
          <p:cNvSpPr txBox="1"/>
          <p:nvPr/>
        </p:nvSpPr>
        <p:spPr>
          <a:xfrm>
            <a:off x="1037617" y="1422126"/>
            <a:ext cx="1011676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Example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6878D-91F9-8CF9-887A-9209BF04E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05" t="54468" r="5451" b="26950"/>
          <a:stretch/>
        </p:blipFill>
        <p:spPr>
          <a:xfrm>
            <a:off x="1371600" y="2495385"/>
            <a:ext cx="7721580" cy="29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4824" y="494106"/>
            <a:ext cx="369777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exit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A0709-74DE-D132-5D6F-F572D9431DF0}"/>
              </a:ext>
            </a:extLst>
          </p:cNvPr>
          <p:cNvSpPr txBox="1"/>
          <p:nvPr/>
        </p:nvSpPr>
        <p:spPr>
          <a:xfrm>
            <a:off x="1037617" y="1095285"/>
            <a:ext cx="10116766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is used to terminate the execution of a script as and when required.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not necessary to use this command at the end of every shell script.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shell recognizes the end of the script automatically.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command can optionally use a numeric argument.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If no arguments are used , this command returns a 0 (zero).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When an argument is given, its value will be returned upon execution.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0 – Success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Non-zero - Failure</a:t>
            </a:r>
          </a:p>
        </p:txBody>
      </p:sp>
    </p:spTree>
    <p:extLst>
      <p:ext uri="{BB962C8B-B14F-4D97-AF65-F5344CB8AC3E}">
        <p14:creationId xmlns:p14="http://schemas.microsoft.com/office/powerpoint/2010/main" val="34593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9189-D4FD-408D-F474-560355D8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FC46121-D0DD-ABA5-3991-5EEC1CBC6F49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F17CAF-D4B1-1B1A-8A4A-BC418C3BB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5CB6A-2B3A-3AA2-DD08-01E4064FFC2C}"/>
              </a:ext>
            </a:extLst>
          </p:cNvPr>
          <p:cNvSpPr txBox="1">
            <a:spLocks noChangeArrowheads="1"/>
          </p:cNvSpPr>
          <p:nvPr/>
        </p:nvSpPr>
        <p:spPr>
          <a:xfrm>
            <a:off x="780844" y="540355"/>
            <a:ext cx="7772400" cy="31452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highlight>
                  <a:srgbClr val="FFFF00"/>
                </a:highlight>
              </a:rPr>
              <a:t>Unit 3: Introduction with shell and Desktop to Linux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11E85-EEA5-855C-ACF2-D80FAC142604}"/>
              </a:ext>
            </a:extLst>
          </p:cNvPr>
          <p:cNvSpPr txBox="1"/>
          <p:nvPr/>
        </p:nvSpPr>
        <p:spPr>
          <a:xfrm>
            <a:off x="780844" y="1486315"/>
            <a:ext cx="10750302" cy="4199611"/>
          </a:xfrm>
          <a:prstGeom prst="rect">
            <a:avLst/>
          </a:prstGeom>
          <a:noFill/>
          <a:ln>
            <a:solidFill>
              <a:srgbClr val="ED682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Introduction and interacting with shell and Desktop to Linux: History, salient features, Linux system architecture, Linux command format, Linux internal and external commands, Directory commands, File related commands, Disk related commands. 	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The Linux Shell Basic commands </a:t>
            </a:r>
            <a:r>
              <a:rPr lang="en-US" sz="2000" dirty="0" err="1"/>
              <a:t>cls</a:t>
            </a:r>
            <a:r>
              <a:rPr lang="en-US" sz="2000" dirty="0"/>
              <a:t>, cat, </a:t>
            </a:r>
            <a:r>
              <a:rPr lang="en-US" sz="2000" dirty="0" err="1"/>
              <a:t>cal</a:t>
            </a:r>
            <a:r>
              <a:rPr lang="en-US" sz="2000" dirty="0"/>
              <a:t>, date, calendar, who, </a:t>
            </a:r>
            <a:r>
              <a:rPr lang="en-US" sz="2000" dirty="0" err="1"/>
              <a:t>printf</a:t>
            </a:r>
            <a:r>
              <a:rPr lang="en-US" sz="2000" dirty="0"/>
              <a:t>, </a:t>
            </a:r>
            <a:r>
              <a:rPr lang="en-US" sz="2000" dirty="0" err="1"/>
              <a:t>tty</a:t>
            </a:r>
            <a:r>
              <a:rPr lang="en-US" sz="2000" dirty="0"/>
              <a:t>, </a:t>
            </a:r>
            <a:r>
              <a:rPr lang="en-US" sz="2000" dirty="0" err="1"/>
              <a:t>sty</a:t>
            </a:r>
            <a:r>
              <a:rPr lang="en-US" sz="2000" dirty="0"/>
              <a:t>, </a:t>
            </a:r>
            <a:r>
              <a:rPr lang="en-US" sz="2000" dirty="0" err="1"/>
              <a:t>uname</a:t>
            </a:r>
            <a:r>
              <a:rPr lang="en-US" sz="2000" dirty="0"/>
              <a:t>, passwd, echo, </a:t>
            </a:r>
            <a:r>
              <a:rPr lang="en-US" sz="2000" dirty="0" err="1"/>
              <a:t>tput</a:t>
            </a:r>
            <a:r>
              <a:rPr lang="en-US" sz="2000" dirty="0"/>
              <a:t>, </a:t>
            </a:r>
            <a:r>
              <a:rPr lang="en-US" sz="2000" dirty="0" err="1"/>
              <a:t>bc</a:t>
            </a:r>
            <a:r>
              <a:rPr lang="en-US" sz="2000" dirty="0"/>
              <a:t>, script, Introduction to Shell Scripting, read, Command Line Arguments, Exit Status of a Command. 	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shell types, shell script features, executing a shell script, system and user-defined variables, expr command, command substitution, escape sequence characters, shell script arguments, positional parameters, test command, file test, string test, numeric test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1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1111CBB-FD54-4F31-B47E-B211674C3374}"/>
              </a:ext>
            </a:extLst>
          </p:cNvPr>
          <p:cNvSpPr txBox="1"/>
          <p:nvPr/>
        </p:nvSpPr>
        <p:spPr>
          <a:xfrm>
            <a:off x="2190050" y="2531296"/>
            <a:ext cx="7811900" cy="1685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b">
            <a:spAutoFit/>
          </a:bodyPr>
          <a:lstStyle>
            <a:lvl1pPr algn="ctr">
              <a:lnSpc>
                <a:spcPct val="90000"/>
              </a:lnSpc>
              <a:defRPr sz="8800" b="1">
                <a:solidFill>
                  <a:srgbClr val="F27E2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lang="en-US" sz="1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  <a:endParaRPr sz="1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7" y="5823109"/>
            <a:ext cx="3646344" cy="8323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305993" y="6255384"/>
            <a:ext cx="7886007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4278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2.  </a:t>
            </a:r>
            <a:r>
              <a:rPr lang="en-IN" sz="2400" dirty="0">
                <a:highlight>
                  <a:srgbClr val="00FFFF"/>
                </a:highlight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06EC0-BA17-3C63-B0D1-ACA5A5A43D01}"/>
              </a:ext>
            </a:extLst>
          </p:cNvPr>
          <p:cNvSpPr txBox="1"/>
          <p:nvPr/>
        </p:nvSpPr>
        <p:spPr>
          <a:xfrm>
            <a:off x="1072474" y="2068484"/>
            <a:ext cx="6094378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Different types of the kernel are: 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Monolithic Kernel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Hybrid kernels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Exo kernels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73239"/>
                </a:solidFill>
                <a:highlight>
                  <a:srgbClr val="FFFFFF"/>
                </a:highlight>
              </a:rPr>
              <a:t>Micro kernels</a:t>
            </a:r>
          </a:p>
        </p:txBody>
      </p:sp>
    </p:spTree>
    <p:extLst>
      <p:ext uri="{BB962C8B-B14F-4D97-AF65-F5344CB8AC3E}">
        <p14:creationId xmlns:p14="http://schemas.microsoft.com/office/powerpoint/2010/main" val="5090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- 1</a:t>
            </a:r>
          </a:p>
        </p:txBody>
      </p:sp>
    </p:spTree>
    <p:extLst>
      <p:ext uri="{BB962C8B-B14F-4D97-AF65-F5344CB8AC3E}">
        <p14:creationId xmlns:p14="http://schemas.microsoft.com/office/powerpoint/2010/main" val="28418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3.  </a:t>
            </a:r>
            <a:r>
              <a:rPr lang="en-IN" sz="2400" dirty="0">
                <a:highlight>
                  <a:srgbClr val="00FFFF"/>
                </a:highlight>
              </a:rPr>
              <a:t>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F775C-1155-1657-4B89-8BD4B727140E}"/>
              </a:ext>
            </a:extLst>
          </p:cNvPr>
          <p:cNvSpPr txBox="1"/>
          <p:nvPr/>
        </p:nvSpPr>
        <p:spPr>
          <a:xfrm>
            <a:off x="990106" y="1650239"/>
            <a:ext cx="10581437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The shell is the user interface of the Linux Operating System.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allows users to interact with the system by entering commands, which the shell interprets and executes.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The shell serves as a bridge between the user and the kernel, forwarding the user’s requests to the kernel for processing.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provides a convenient way for users to perform various tasks, such as running programs, managing files, and configuring the system.</a:t>
            </a:r>
          </a:p>
        </p:txBody>
      </p:sp>
    </p:spTree>
    <p:extLst>
      <p:ext uri="{BB962C8B-B14F-4D97-AF65-F5344CB8AC3E}">
        <p14:creationId xmlns:p14="http://schemas.microsoft.com/office/powerpoint/2010/main" val="10885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4.  </a:t>
            </a:r>
            <a:r>
              <a:rPr lang="en-IN" sz="2400" dirty="0">
                <a:highlight>
                  <a:srgbClr val="00FFFF"/>
                </a:highlight>
              </a:rPr>
              <a:t>System Utilities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EC3D1-226F-483F-6B94-E6A97537DF00}"/>
              </a:ext>
            </a:extLst>
          </p:cNvPr>
          <p:cNvSpPr txBox="1"/>
          <p:nvPr/>
        </p:nvSpPr>
        <p:spPr>
          <a:xfrm>
            <a:off x="1011677" y="1749469"/>
            <a:ext cx="10363581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System utilities are essential tools and programs provided by the Linux Operating System to manage and configure various aspects of the system.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These utilities perform tasks such as installing software, configuring network settings, monitoring system performance, managing users and permissions, and much more.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System utilities simplify system administration tasks, making it easier for users to maintain their Linux systems efficiently.</a:t>
            </a:r>
            <a:endParaRPr lang="en-IN" sz="2400" dirty="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361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S</a:t>
            </a:r>
            <a:r>
              <a:rPr lang="en-IN" sz="2800" u="sng" dirty="0" err="1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ystem</a:t>
            </a: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Architecture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41459-DD04-E98E-1476-FDDE8F2A66B5}"/>
              </a:ext>
            </a:extLst>
          </p:cNvPr>
          <p:cNvSpPr txBox="1"/>
          <p:nvPr/>
        </p:nvSpPr>
        <p:spPr>
          <a:xfrm>
            <a:off x="625002" y="918055"/>
            <a:ext cx="282831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5.  </a:t>
            </a:r>
            <a:r>
              <a:rPr lang="en-IN" sz="2400" dirty="0">
                <a:highlight>
                  <a:srgbClr val="00FFFF"/>
                </a:highlight>
              </a:rPr>
              <a:t>System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94FFE-7B45-5414-52A9-C0A175FDD36B}"/>
              </a:ext>
            </a:extLst>
          </p:cNvPr>
          <p:cNvSpPr txBox="1"/>
          <p:nvPr/>
        </p:nvSpPr>
        <p:spPr>
          <a:xfrm>
            <a:off x="998183" y="1488754"/>
            <a:ext cx="10612877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Linux uses system libraries, also known as shared libraries, to implement various functions of the operating system.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These libraries contain pre-written code that applications can use to perform specific tasks.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By using these libraries, developers can save time and effort, as they don’t need to write the same code repeatedly.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System libraries act as an interface between applications and the kernel, providing a standardized and efficient way for applications to interact with the underlying system.</a:t>
            </a:r>
            <a:endParaRPr lang="en-IN" sz="2400" dirty="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04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2212" y="348191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- Advantages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FCE8F-3F3A-813F-A1D5-92005C10B27C}"/>
              </a:ext>
            </a:extLst>
          </p:cNvPr>
          <p:cNvSpPr txBox="1"/>
          <p:nvPr/>
        </p:nvSpPr>
        <p:spPr>
          <a:xfrm>
            <a:off x="482617" y="1031716"/>
            <a:ext cx="111284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is an open-source operating system.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is more secure than any other operating system.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Various Linux distributions are available so that you can use them according to your requirements or according to your taste.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Linux is freely available to use on the internet.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has large community support.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provides high stability. It rarely slows down or freezes and there is no need to reboot it after a short time.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highlight>
                  <a:srgbClr val="FFFFFF"/>
                </a:highlight>
              </a:rPr>
              <a:t>It maintains the privacy of the user.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482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1488" y="377374"/>
            <a:ext cx="451867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Command Format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6F58F-72B6-AB76-84F5-460A07D8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76" y="1278843"/>
            <a:ext cx="9559532" cy="46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498F6-75C4-C358-FA8B-1889C07D5C70}"/>
              </a:ext>
            </a:extLst>
          </p:cNvPr>
          <p:cNvSpPr txBox="1"/>
          <p:nvPr/>
        </p:nvSpPr>
        <p:spPr>
          <a:xfrm>
            <a:off x="1126381" y="1749469"/>
            <a:ext cx="9764139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 Linux, commands can be categorized into two types: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>
                <a:highlight>
                  <a:srgbClr val="FFFFFF"/>
                </a:highlight>
              </a:rPr>
              <a:t>I</a:t>
            </a:r>
            <a:r>
              <a:rPr lang="en-US" sz="2400" b="0" i="0" dirty="0">
                <a:effectLst/>
                <a:highlight>
                  <a:srgbClr val="FFFFFF"/>
                </a:highlight>
              </a:rPr>
              <a:t>nternal (built-in) commands and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>
                <a:highlight>
                  <a:srgbClr val="FFFFFF"/>
                </a:highlight>
              </a:rPr>
              <a:t>E</a:t>
            </a:r>
            <a:r>
              <a:rPr lang="en-US" sz="2400" b="0" i="0" dirty="0">
                <a:effectLst/>
                <a:highlight>
                  <a:srgbClr val="FFFFFF"/>
                </a:highlight>
              </a:rPr>
              <a:t>xternal commands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 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algn="just">
              <a:lnSpc>
                <a:spcPct val="150000"/>
              </a:lnSpc>
            </a:pP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Understanding the distinction between them helps in knowing how the system executes and manages them.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57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highlight>
                  <a:srgbClr val="00FFFF"/>
                </a:highlight>
              </a:rPr>
              <a:t>Internal Commands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8D2AA-96EF-8A0C-051C-5BA7E223236C}"/>
              </a:ext>
            </a:extLst>
          </p:cNvPr>
          <p:cNvSpPr txBox="1"/>
          <p:nvPr/>
        </p:nvSpPr>
        <p:spPr>
          <a:xfrm>
            <a:off x="834552" y="2202837"/>
            <a:ext cx="10347798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FF"/>
                </a:highlight>
              </a:rPr>
              <a:t>Internal commands are built into the shell itself.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FF"/>
                </a:highlight>
              </a:rPr>
              <a:t>They are part of the shell's executable code, which means they are loaded into memory when the shell starts.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FF"/>
                </a:highlight>
              </a:rPr>
              <a:t>Internal commands execute more quickly because they do not require loading an external executable file from the disk.</a:t>
            </a:r>
            <a:endParaRPr lang="en-IN" sz="24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36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highlight>
                  <a:srgbClr val="00FFFF"/>
                </a:highlight>
              </a:rPr>
              <a:t>Internal Commands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11D2-54BA-5D4D-3077-D8FA60128A4D}"/>
              </a:ext>
            </a:extLst>
          </p:cNvPr>
          <p:cNvSpPr txBox="1"/>
          <p:nvPr/>
        </p:nvSpPr>
        <p:spPr>
          <a:xfrm>
            <a:off x="834552" y="17250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Examples of Internal Commands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BB8DD-8E81-86BD-B1EA-BD37149E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5" y="2220842"/>
            <a:ext cx="7325747" cy="143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C58EC-1B9A-81C1-1562-4276AF33D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26" y="3811029"/>
            <a:ext cx="7173326" cy="13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highlight>
                  <a:srgbClr val="00FFFF"/>
                </a:highlight>
              </a:rPr>
              <a:t>Internal Commands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11D2-54BA-5D4D-3077-D8FA60128A4D}"/>
              </a:ext>
            </a:extLst>
          </p:cNvPr>
          <p:cNvSpPr txBox="1"/>
          <p:nvPr/>
        </p:nvSpPr>
        <p:spPr>
          <a:xfrm>
            <a:off x="834552" y="17250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Examples of Internal Commands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BE9570-AE4A-D29B-34E3-BAF5909FF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7" y="2025415"/>
            <a:ext cx="7363853" cy="147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E4E86-5380-E08A-D56E-B14E132E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536" y="3438527"/>
            <a:ext cx="6992326" cy="145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4263D-9E45-1384-A568-87145F4C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77" y="4839139"/>
            <a:ext cx="712569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00FFFF"/>
                </a:highlight>
              </a:rPr>
              <a:t>External</a:t>
            </a:r>
            <a:r>
              <a:rPr lang="en-IN" sz="1800" dirty="0">
                <a:highlight>
                  <a:srgbClr val="00FFFF"/>
                </a:highlight>
              </a:rPr>
              <a:t> Commands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46C0C-E3B7-A820-26A7-2A6C30F1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52" y="2247096"/>
            <a:ext cx="10672124" cy="1301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2DE46-95B1-3311-FA77-768D15E55C05}"/>
              </a:ext>
            </a:extLst>
          </p:cNvPr>
          <p:cNvSpPr txBox="1"/>
          <p:nvPr/>
        </p:nvSpPr>
        <p:spPr>
          <a:xfrm>
            <a:off x="971550" y="4020883"/>
            <a:ext cx="1067212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When you run an external command, the shell searches for the executable file in the directories listed in the PATH variable, loads it into memory, and then executes it.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864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10714327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Introduction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Quick look at Syllabus – Unit 3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Introduction to Linux Operating System </a:t>
            </a:r>
            <a:endParaRPr lang="en-US" sz="2400" dirty="0">
              <a:latin typeface="Roboto Medium" pitchFamily="2" charset="0"/>
              <a:ea typeface="Roboto Medium" pitchFamily="2" charset="0"/>
              <a:cs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00FFFF"/>
                </a:highlight>
              </a:rPr>
              <a:t>External</a:t>
            </a:r>
            <a:r>
              <a:rPr lang="en-IN" sz="1800" dirty="0">
                <a:highlight>
                  <a:srgbClr val="00FFFF"/>
                </a:highlight>
              </a:rPr>
              <a:t> Commands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46FEF-A7A7-C6EA-FB9D-8E9519A07B7E}"/>
              </a:ext>
            </a:extLst>
          </p:cNvPr>
          <p:cNvSpPr txBox="1"/>
          <p:nvPr/>
        </p:nvSpPr>
        <p:spPr>
          <a:xfrm>
            <a:off x="834552" y="17250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Examples of External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2080A-5C71-C6BB-15A8-023E47806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00"/>
          <a:stretch/>
        </p:blipFill>
        <p:spPr>
          <a:xfrm>
            <a:off x="2450412" y="2094419"/>
            <a:ext cx="6286083" cy="4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00FFFF"/>
                </a:highlight>
              </a:rPr>
              <a:t>External</a:t>
            </a:r>
            <a:r>
              <a:rPr lang="en-IN" sz="1800" dirty="0">
                <a:highlight>
                  <a:srgbClr val="00FFFF"/>
                </a:highlight>
              </a:rPr>
              <a:t> Commands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46FEF-A7A7-C6EA-FB9D-8E9519A07B7E}"/>
              </a:ext>
            </a:extLst>
          </p:cNvPr>
          <p:cNvSpPr txBox="1"/>
          <p:nvPr/>
        </p:nvSpPr>
        <p:spPr>
          <a:xfrm>
            <a:off x="834552" y="17250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Examples of External 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17C30-461B-7764-8AD5-CB695776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77" y="2465729"/>
            <a:ext cx="6963747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Identify Internal and External Commands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8F3D5-59A9-9790-B314-A2AAA92D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1" y="1808029"/>
            <a:ext cx="9793968" cy="10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79055-CC94-8E0B-D0EA-EF0A79C6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29" y="3165086"/>
            <a:ext cx="8253626" cy="29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641" y="455196"/>
            <a:ext cx="616337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Internal and External Command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7F7E-9A14-9ABB-C50E-F86CCA504B22}"/>
              </a:ext>
            </a:extLst>
          </p:cNvPr>
          <p:cNvSpPr txBox="1"/>
          <p:nvPr/>
        </p:nvSpPr>
        <p:spPr>
          <a:xfrm>
            <a:off x="834552" y="12788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Identify Internal and External Commands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50B-A72B-09DC-43D2-263B803C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72" y="1936588"/>
            <a:ext cx="8117093" cy="3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- 3</a:t>
            </a:r>
          </a:p>
        </p:txBody>
      </p:sp>
    </p:spTree>
    <p:extLst>
      <p:ext uri="{BB962C8B-B14F-4D97-AF65-F5344CB8AC3E}">
        <p14:creationId xmlns:p14="http://schemas.microsoft.com/office/powerpoint/2010/main" val="3145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Recap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Linux Architecture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Internal and External Commands</a:t>
            </a:r>
          </a:p>
        </p:txBody>
      </p:sp>
    </p:spTree>
    <p:extLst>
      <p:ext uri="{BB962C8B-B14F-4D97-AF65-F5344CB8AC3E}">
        <p14:creationId xmlns:p14="http://schemas.microsoft.com/office/powerpoint/2010/main" val="5135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Directory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File Related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Disk Related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The Linux Shell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602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7CC72-0F7F-578D-EEE6-EFCD9898019E}"/>
              </a:ext>
            </a:extLst>
          </p:cNvPr>
          <p:cNvSpPr txBox="1"/>
          <p:nvPr/>
        </p:nvSpPr>
        <p:spPr>
          <a:xfrm>
            <a:off x="780643" y="1773624"/>
            <a:ext cx="10435347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Directory commands in Linux are used to navigate, manage, and manipulate directories in the filesystem.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These commands are essential for organizing files and directories, exploring directory contents, and maintaining the directory structure.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Here are some of the most commonly used directory commands: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139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711652" y="139551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Navigating Directories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D951B-7213-86F2-5118-7F7E69D4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7" y="2035183"/>
            <a:ext cx="9523979" cy="39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711652" y="139551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Navigating Directories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BDB0D-2B93-F407-55EE-01631E9D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02" y="2255266"/>
            <a:ext cx="10164297" cy="3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9189-D4FD-408D-F474-560355D8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FC46121-D0DD-ABA5-3991-5EEC1CBC6F49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F17CAF-D4B1-1B1A-8A4A-BC418C3BB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F78F56-B887-6930-7815-1EF7EB7CE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487" y="705146"/>
            <a:ext cx="7772400" cy="1143000"/>
          </a:xfrm>
        </p:spPr>
        <p:txBody>
          <a:bodyPr/>
          <a:lstStyle/>
          <a:p>
            <a:r>
              <a:rPr lang="en-US" altLang="zh-TW" sz="36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Quick Look at the Syllabus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45CB6A-2B3A-3AA2-DD08-01E4064FFC2C}"/>
              </a:ext>
            </a:extLst>
          </p:cNvPr>
          <p:cNvSpPr txBox="1">
            <a:spLocks noChangeArrowheads="1"/>
          </p:cNvSpPr>
          <p:nvPr/>
        </p:nvSpPr>
        <p:spPr>
          <a:xfrm>
            <a:off x="936487" y="1445027"/>
            <a:ext cx="7772400" cy="31452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highlight>
                  <a:srgbClr val="FFFF00"/>
                </a:highlight>
              </a:rPr>
              <a:t>Unit 3: Introduction with shell and Desktop to Linux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11E85-EEA5-855C-ACF2-D80FAC142604}"/>
              </a:ext>
            </a:extLst>
          </p:cNvPr>
          <p:cNvSpPr txBox="1"/>
          <p:nvPr/>
        </p:nvSpPr>
        <p:spPr>
          <a:xfrm>
            <a:off x="860758" y="1953243"/>
            <a:ext cx="10750302" cy="4199611"/>
          </a:xfrm>
          <a:prstGeom prst="rect">
            <a:avLst/>
          </a:prstGeom>
          <a:noFill/>
          <a:ln>
            <a:solidFill>
              <a:srgbClr val="ED682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Introduction and interacting with shell and Desktop to Linux: History, salient features, Linux system architecture, Linux command format, Linux internal and external commands, Directory commands, File related commands, Disk related commands. 	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The Linux Shell Basic commands </a:t>
            </a:r>
            <a:r>
              <a:rPr lang="en-US" sz="2000" dirty="0" err="1"/>
              <a:t>cls</a:t>
            </a:r>
            <a:r>
              <a:rPr lang="en-US" sz="2000" dirty="0"/>
              <a:t>, cat, </a:t>
            </a:r>
            <a:r>
              <a:rPr lang="en-US" sz="2000" dirty="0" err="1"/>
              <a:t>cal</a:t>
            </a:r>
            <a:r>
              <a:rPr lang="en-US" sz="2000" dirty="0"/>
              <a:t>, date, calendar, who, </a:t>
            </a:r>
            <a:r>
              <a:rPr lang="en-US" sz="2000" dirty="0" err="1"/>
              <a:t>printf</a:t>
            </a:r>
            <a:r>
              <a:rPr lang="en-US" sz="2000" dirty="0"/>
              <a:t>, </a:t>
            </a:r>
            <a:r>
              <a:rPr lang="en-US" sz="2000" dirty="0" err="1"/>
              <a:t>tty</a:t>
            </a:r>
            <a:r>
              <a:rPr lang="en-US" sz="2000" dirty="0"/>
              <a:t>, </a:t>
            </a:r>
            <a:r>
              <a:rPr lang="en-US" sz="2000" dirty="0" err="1"/>
              <a:t>sty</a:t>
            </a:r>
            <a:r>
              <a:rPr lang="en-US" sz="2000" dirty="0"/>
              <a:t>, </a:t>
            </a:r>
            <a:r>
              <a:rPr lang="en-US" sz="2000" dirty="0" err="1"/>
              <a:t>uname</a:t>
            </a:r>
            <a:r>
              <a:rPr lang="en-US" sz="2000" dirty="0"/>
              <a:t>, passwd, echo, </a:t>
            </a:r>
            <a:r>
              <a:rPr lang="en-US" sz="2000" dirty="0" err="1"/>
              <a:t>tput</a:t>
            </a:r>
            <a:r>
              <a:rPr lang="en-US" sz="2000" dirty="0"/>
              <a:t>, </a:t>
            </a:r>
            <a:r>
              <a:rPr lang="en-US" sz="2000" dirty="0" err="1"/>
              <a:t>bc</a:t>
            </a:r>
            <a:r>
              <a:rPr lang="en-US" sz="2000" dirty="0"/>
              <a:t>, script, Introduction to Shell Scripting, read, Command Line Arguments, Exit Status of a Command. 	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shell types, shell script features, executing a shell script, system and user-defined variables, expr command, command substitution, escape sequence characters, shell script arguments, positional parameters, test command, file test, string test, numeric test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03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711652" y="139551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Listing and Viewing Directory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7DDD-C715-23D5-7491-C1499654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2" y="2050838"/>
            <a:ext cx="9453752" cy="37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711652" y="139551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highlight>
                  <a:srgbClr val="FFFF00"/>
                </a:highlight>
                <a:latin typeface="ui-sans-serif"/>
              </a:rPr>
              <a:t>Listing and Viewing Directory 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431ED-9C82-671A-0FBA-4D939F35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1" y="2295367"/>
            <a:ext cx="9316789" cy="29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Creating and Removing Directories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84B0C-B25B-14F3-30FD-22650F0B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3" y="2193354"/>
            <a:ext cx="10387793" cy="33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Creating and Removing Directories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6797D-0B20-38D0-30BA-6CD970E6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3" y="2259022"/>
            <a:ext cx="10718858" cy="29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Creating and Removing Directories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D1C91-C254-A6EE-34E1-6F039EC0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65" y="2202880"/>
            <a:ext cx="10308172" cy="32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Moving and Renaming Directories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DEB1-C435-75B5-7862-D3D436428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3" y="2347761"/>
            <a:ext cx="9984273" cy="30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Copying Directories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C8F26-9484-7820-3160-AD9E9CF1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" y="2194445"/>
            <a:ext cx="9810978" cy="25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Finding Directories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6E132-8212-FCE3-E7C8-FB4DCF5B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8" y="2416206"/>
            <a:ext cx="9750279" cy="22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Other Useful Directory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7ED11-CE9B-9275-A4C4-50D44485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20" y="1859027"/>
            <a:ext cx="724001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Other Useful Directory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1F3B2-A4A9-C5C9-5A94-69759FA4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54" y="1847871"/>
            <a:ext cx="872611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221970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6968C-51B8-88AE-1D77-E2DB5241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70" y="1989889"/>
            <a:ext cx="2591162" cy="590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ACB311-006C-534C-78DE-484641F742C6}"/>
              </a:ext>
            </a:extLst>
          </p:cNvPr>
          <p:cNvSpPr txBox="1"/>
          <p:nvPr/>
        </p:nvSpPr>
        <p:spPr>
          <a:xfrm>
            <a:off x="1033181" y="1301596"/>
            <a:ext cx="338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Dennis Ritchie and Ken Thompson</a:t>
            </a:r>
          </a:p>
          <a:p>
            <a:pPr algn="ctr"/>
            <a:r>
              <a:rPr lang="en-IN" dirty="0">
                <a:solidFill>
                  <a:srgbClr val="0000FF"/>
                </a:solidFill>
              </a:rPr>
              <a:t>AT&amp;T Bell Labs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EB847-BB02-94D8-472A-C14ABFBC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832" y="1861283"/>
            <a:ext cx="7068536" cy="8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811DF-817F-AE89-8CCD-0F14E9149685}"/>
              </a:ext>
            </a:extLst>
          </p:cNvPr>
          <p:cNvSpPr txBox="1"/>
          <p:nvPr/>
        </p:nvSpPr>
        <p:spPr>
          <a:xfrm>
            <a:off x="6096000" y="1317302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Open Source – Freely available to be used by anyone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DD752-9BE2-B455-A797-83DBAF6B0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124" y="2709126"/>
            <a:ext cx="4896533" cy="32389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43DFD-B739-A095-24AC-66519F009718}"/>
              </a:ext>
            </a:extLst>
          </p:cNvPr>
          <p:cNvSpPr txBox="1"/>
          <p:nvPr/>
        </p:nvSpPr>
        <p:spPr>
          <a:xfrm>
            <a:off x="6008451" y="5948078"/>
            <a:ext cx="490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Richard Stallman – GNU Project (</a:t>
            </a:r>
            <a:r>
              <a:rPr lang="en-IN" b="1" dirty="0"/>
              <a:t>Gnu's</a:t>
            </a:r>
            <a:r>
              <a:rPr lang="en-IN" dirty="0"/>
              <a:t> Not Unix</a:t>
            </a:r>
            <a:r>
              <a:rPr lang="en-IN" dirty="0">
                <a:solidFill>
                  <a:srgbClr val="FF0000"/>
                </a:solidFill>
              </a:rPr>
              <a:t>) </a:t>
            </a:r>
          </a:p>
          <a:p>
            <a:r>
              <a:rPr lang="en-IN" dirty="0">
                <a:solidFill>
                  <a:srgbClr val="FF0000"/>
                </a:solidFill>
              </a:rPr>
              <a:t>GNU = OS for free</a:t>
            </a:r>
          </a:p>
          <a:p>
            <a:r>
              <a:rPr lang="en-IN" dirty="0">
                <a:solidFill>
                  <a:srgbClr val="FF0000"/>
                </a:solidFill>
              </a:rPr>
              <a:t>Linux = Kernel of the 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FFE5A-1C6E-410C-D89D-FA3C74C9FFBF}"/>
              </a:ext>
            </a:extLst>
          </p:cNvPr>
          <p:cNvSpPr txBox="1"/>
          <p:nvPr/>
        </p:nvSpPr>
        <p:spPr>
          <a:xfrm>
            <a:off x="9432580" y="3095304"/>
            <a:ext cx="2363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rgbClr val="FF0000"/>
                </a:solidFill>
              </a:rPr>
              <a:t>Linux Distributions:</a:t>
            </a:r>
          </a:p>
          <a:p>
            <a:pPr algn="just"/>
            <a:r>
              <a:rPr lang="en-IN" dirty="0">
                <a:solidFill>
                  <a:srgbClr val="FF0000"/>
                </a:solidFill>
              </a:rPr>
              <a:t>Ubuntu, Red Hat</a:t>
            </a:r>
          </a:p>
          <a:p>
            <a:pPr algn="just"/>
            <a:r>
              <a:rPr lang="en-IN" dirty="0">
                <a:solidFill>
                  <a:srgbClr val="FF0000"/>
                </a:solidFill>
              </a:rPr>
              <a:t>Centos, Debian, Fedora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4EA812-D0C7-5BDA-AD8F-BE85C19BE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38" y="3354660"/>
            <a:ext cx="5544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Directory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85BB8-BF2E-2749-BBF0-FCFD79030083}"/>
              </a:ext>
            </a:extLst>
          </p:cNvPr>
          <p:cNvSpPr txBox="1"/>
          <p:nvPr/>
        </p:nvSpPr>
        <p:spPr>
          <a:xfrm>
            <a:off x="624103" y="13618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Other Useful Directory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F8568-0F79-84B9-186E-23865F28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12" y="2117852"/>
            <a:ext cx="10784437" cy="30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90C6-6A9F-7C03-764A-54F82B56F48B}"/>
              </a:ext>
            </a:extLst>
          </p:cNvPr>
          <p:cNvSpPr txBox="1"/>
          <p:nvPr/>
        </p:nvSpPr>
        <p:spPr>
          <a:xfrm>
            <a:off x="1210731" y="2184019"/>
            <a:ext cx="99663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Create a File :</a:t>
            </a:r>
          </a:p>
          <a:p>
            <a:endParaRPr lang="en-IN" dirty="0"/>
          </a:p>
          <a:p>
            <a:r>
              <a:rPr lang="en-IN" sz="2400" i="1" dirty="0">
                <a:solidFill>
                  <a:srgbClr val="FF0000"/>
                </a:solidFill>
              </a:rPr>
              <a:t>cat &gt; filename.txt</a:t>
            </a:r>
          </a:p>
          <a:p>
            <a:r>
              <a:rPr lang="en-IN" sz="2400" i="1" dirty="0">
                <a:solidFill>
                  <a:srgbClr val="0070C0"/>
                </a:solidFill>
              </a:rPr>
              <a:t>My First Linux Program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running this command, type your content, then press </a:t>
            </a:r>
            <a:r>
              <a:rPr lang="en-US" altLang="en-US" dirty="0">
                <a:latin typeface="Arial" panose="020B0604020202020204" pitchFamily="34" charset="0"/>
              </a:rPr>
              <a:t>Ctrl + D to save and exit.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i="1" dirty="0">
                <a:solidFill>
                  <a:srgbClr val="FF0000"/>
                </a:solidFill>
                <a:latin typeface="Arial" panose="020B0604020202020204" pitchFamily="34" charset="0"/>
              </a:rPr>
              <a:t>cat filename </a:t>
            </a:r>
          </a:p>
          <a:p>
            <a:r>
              <a:rPr lang="en-IN" sz="2400" i="1" dirty="0">
                <a:solidFill>
                  <a:srgbClr val="0070C0"/>
                </a:solidFill>
              </a:rPr>
              <a:t>My First </a:t>
            </a:r>
            <a:r>
              <a:rPr lang="en-IN" sz="2400" i="1">
                <a:solidFill>
                  <a:srgbClr val="0070C0"/>
                </a:solidFill>
              </a:rPr>
              <a:t>Linux 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10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4842A-2A16-EEB0-2D97-5B48C66A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7C220E0-5DCC-BB98-B900-8EE989C36237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E32631-8D98-099B-ED0C-8DAC1A41F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A5D57C-9C9A-C794-BD4A-CF5916C7E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8FF68C-7373-5D3A-8B26-3902B766ED42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30AA6-6A82-04AA-2ACC-DBFE6121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6" y="1987573"/>
            <a:ext cx="9341130" cy="3800384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3B949-956F-21FC-46CE-1E10BE1964A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1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4935-63A2-EC6F-CF84-6C8CD0E6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6" y="2156339"/>
            <a:ext cx="9573907" cy="3174417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9955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E2326-2D1F-5661-1A62-A6FE3433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98" y="2158995"/>
            <a:ext cx="9839257" cy="2792384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6094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7BEC6-B692-047B-2B47-628170DD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2" y="2142050"/>
            <a:ext cx="10253394" cy="2546682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845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03FE5-3B66-9514-AB2F-96CEE0A5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05" y="1949416"/>
            <a:ext cx="7921337" cy="3770120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41249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49A5-F9F8-8947-CD7A-D058EAA9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83" y="2180155"/>
            <a:ext cx="10762483" cy="2712857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8048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00B13-4AAD-0FDF-5B5C-E0A1F084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2" y="2118234"/>
            <a:ext cx="10576370" cy="2521860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57090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CF7E6-3084-1628-D3EE-C7FF9F14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1" y="1989860"/>
            <a:ext cx="9230773" cy="3680399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92418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2219704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</a:t>
            </a:r>
            <a:r>
              <a:rPr lang="en-US" altLang="zh-TW" sz="2800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0A4B0-E952-FECE-E580-C654326D9515}"/>
              </a:ext>
            </a:extLst>
          </p:cNvPr>
          <p:cNvSpPr txBox="1"/>
          <p:nvPr/>
        </p:nvSpPr>
        <p:spPr>
          <a:xfrm>
            <a:off x="797669" y="967611"/>
            <a:ext cx="2145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00FFFF"/>
                </a:highlight>
              </a:rPr>
              <a:t>Linux Definition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91BF9-BEA3-4743-59C9-F2F1B0E157CC}"/>
              </a:ext>
            </a:extLst>
          </p:cNvPr>
          <p:cNvSpPr txBox="1"/>
          <p:nvPr/>
        </p:nvSpPr>
        <p:spPr>
          <a:xfrm>
            <a:off x="797669" y="1720361"/>
            <a:ext cx="10787974" cy="3923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Linux is an open-source operating system developed by Linus Torvalds in 1991. </a:t>
            </a:r>
          </a:p>
          <a:p>
            <a:pPr algn="just">
              <a:lnSpc>
                <a:spcPct val="150000"/>
              </a:lnSpc>
            </a:pP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It provides a customizable and secure alternative to proprietary systems.</a:t>
            </a:r>
          </a:p>
          <a:p>
            <a:pPr algn="just">
              <a:lnSpc>
                <a:spcPct val="150000"/>
              </a:lnSpc>
            </a:pP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Its stable performance makes Linux widely used across devices, from personal computers to servers and smartphones. </a:t>
            </a:r>
          </a:p>
          <a:p>
            <a:pPr algn="just">
              <a:lnSpc>
                <a:spcPct val="150000"/>
              </a:lnSpc>
            </a:pP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The collaborative efforts of its developer community continue to drive innovation, making Linux a dominant force in the world of computing.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5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750912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File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AC17-780C-2FE3-B43C-5CAF6B2590B4}"/>
              </a:ext>
            </a:extLst>
          </p:cNvPr>
          <p:cNvSpPr txBox="1"/>
          <p:nvPr/>
        </p:nvSpPr>
        <p:spPr>
          <a:xfrm>
            <a:off x="1043291" y="1187740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file-related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78DC3-9BED-646D-BBA6-17A79191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9" y="2834817"/>
            <a:ext cx="11007102" cy="1047179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5852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- 4</a:t>
            </a:r>
          </a:p>
        </p:txBody>
      </p:sp>
    </p:spTree>
    <p:extLst>
      <p:ext uri="{BB962C8B-B14F-4D97-AF65-F5344CB8AC3E}">
        <p14:creationId xmlns:p14="http://schemas.microsoft.com/office/powerpoint/2010/main" val="30170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Recap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Directory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File Related Commands</a:t>
            </a:r>
          </a:p>
        </p:txBody>
      </p:sp>
    </p:spTree>
    <p:extLst>
      <p:ext uri="{BB962C8B-B14F-4D97-AF65-F5344CB8AC3E}">
        <p14:creationId xmlns:p14="http://schemas.microsoft.com/office/powerpoint/2010/main" val="42351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Disk Related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The Linux Shell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8210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1" y="1432678"/>
            <a:ext cx="874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C7513-4263-8424-345E-F2553903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8" y="2147708"/>
            <a:ext cx="10080901" cy="3445696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6428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2" y="1432678"/>
            <a:ext cx="27513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E920F-18B8-2A19-931B-70487CE8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4" y="1181567"/>
            <a:ext cx="6373114" cy="5277587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8727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1" y="1432678"/>
            <a:ext cx="1001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22252-8EF4-B8F4-4D7F-629226B3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0" y="2435310"/>
            <a:ext cx="9088581" cy="2990012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25587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1" y="1432678"/>
            <a:ext cx="1001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224F5-1B27-B7A9-D578-34824E57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05" y="2351385"/>
            <a:ext cx="9347857" cy="2704606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3959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1" y="1432678"/>
            <a:ext cx="1001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26431-358F-D221-BFF0-3928FA78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27" y="2425732"/>
            <a:ext cx="10003053" cy="2087901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9826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3935738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Disk Related Commands 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E2A-4F11-35A7-2523-5B1B70F66842}"/>
              </a:ext>
            </a:extLst>
          </p:cNvPr>
          <p:cNvSpPr txBox="1"/>
          <p:nvPr/>
        </p:nvSpPr>
        <p:spPr>
          <a:xfrm>
            <a:off x="711651" y="1432678"/>
            <a:ext cx="1001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Here are some common disk-related commands in Linux along with brief descriptions: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7F3BE-D978-86C4-167E-F7E7EF47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6" y="1885290"/>
            <a:ext cx="11105768" cy="2638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E0E81-AC6E-2554-B32C-C3D4604C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0" y="4709833"/>
            <a:ext cx="11007102" cy="1047179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42027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3302716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Distributions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E119B-F63E-6120-978E-00A55A5E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7" y="1195075"/>
            <a:ext cx="1039322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BFDD9-1944-4CE0-D081-9BF33CEE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6" y="1662328"/>
            <a:ext cx="9890674" cy="1606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99049-B504-F17E-CAF0-F31F1AD88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56" y="3749574"/>
            <a:ext cx="6382695" cy="19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506F7-65EA-A40B-F81C-94CEE2F8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7" y="1501131"/>
            <a:ext cx="10257928" cy="2175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ADEAD-290E-01FE-F982-C98D4320F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83" y="3946532"/>
            <a:ext cx="10921899" cy="2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5C062-E1F1-1E13-D633-183D7859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94" y="1691107"/>
            <a:ext cx="10752672" cy="1577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D571F-DC57-6203-2D23-FCF98244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64" y="3764182"/>
            <a:ext cx="5767214" cy="20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57FB9-4042-E29E-40F7-768AC7A5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88" y="1718128"/>
            <a:ext cx="8242802" cy="2289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059A5-BF34-6ADB-D95E-71B2E1BE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38" y="4110142"/>
            <a:ext cx="9516917" cy="20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A04DA-16FC-3D0E-83B5-3F3163EE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2" y="1525737"/>
            <a:ext cx="9041929" cy="2184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68287-1790-047E-4BDA-9B545BAD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01" y="3957620"/>
            <a:ext cx="9593483" cy="20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2787B-1000-5E51-BA99-A02B4AE2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81" y="1619258"/>
            <a:ext cx="9043297" cy="1979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F72DD-7D5C-BECA-8CCA-94ACDDE9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97" y="4117856"/>
            <a:ext cx="5042915" cy="16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68A1A-4439-FB02-5094-B194CF43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7" y="1453499"/>
            <a:ext cx="10667582" cy="2067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8F31-1158-6C5F-523E-5A737457B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6" y="3793344"/>
            <a:ext cx="7149071" cy="20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1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The Linux Shell Basic command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99A1-BA94-2DFB-6C2A-6FFE08F6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8" y="1438591"/>
            <a:ext cx="10052563" cy="18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8335-6F39-88C7-D5CF-791CE5EE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7863A9-46E6-1AAC-795A-3963862AF469}"/>
              </a:ext>
            </a:extLst>
          </p:cNvPr>
          <p:cNvSpPr txBox="1">
            <a:spLocks/>
          </p:cNvSpPr>
          <p:nvPr/>
        </p:nvSpPr>
        <p:spPr>
          <a:xfrm>
            <a:off x="1515923" y="1357885"/>
            <a:ext cx="4402739" cy="23080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CCED30-4574-CA0F-18BE-FDA3DAAC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34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66CC"/>
                </a:solidFill>
              </a:rPr>
              <a:t>Lecture - 5</a:t>
            </a:r>
          </a:p>
        </p:txBody>
      </p:sp>
    </p:spTree>
    <p:extLst>
      <p:ext uri="{BB962C8B-B14F-4D97-AF65-F5344CB8AC3E}">
        <p14:creationId xmlns:p14="http://schemas.microsoft.com/office/powerpoint/2010/main" val="3173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Recap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Disk Related Commands</a:t>
            </a:r>
          </a:p>
          <a:p>
            <a:r>
              <a:rPr lang="en-US" sz="3000" dirty="0">
                <a:latin typeface="+mj-lt"/>
                <a:ea typeface="+mj-ea"/>
                <a:cs typeface="+mj-cs"/>
              </a:rPr>
              <a:t>The Linux Shell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841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3302716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Feature’s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D358-6BEF-7090-0651-F0777C36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5" y="1114342"/>
            <a:ext cx="1076475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451137-FB0F-963A-D043-3FD3DB7D61B2}"/>
              </a:ext>
            </a:extLst>
          </p:cNvPr>
          <p:cNvSpPr txBox="1">
            <a:spLocks/>
          </p:cNvSpPr>
          <p:nvPr/>
        </p:nvSpPr>
        <p:spPr>
          <a:xfrm>
            <a:off x="364043" y="709813"/>
            <a:ext cx="2664296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B0DA10-AC11-F841-F87E-2D9C207FC2EB}"/>
              </a:ext>
            </a:extLst>
          </p:cNvPr>
          <p:cNvSpPr txBox="1">
            <a:spLocks/>
          </p:cNvSpPr>
          <p:nvPr/>
        </p:nvSpPr>
        <p:spPr>
          <a:xfrm>
            <a:off x="735127" y="1611683"/>
            <a:ext cx="637579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j-lt"/>
                <a:ea typeface="+mj-ea"/>
                <a:cs typeface="+mj-cs"/>
              </a:rPr>
              <a:t>Introduction to 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24604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B2C6-12C0-B692-4697-4ED036495B87}"/>
              </a:ext>
            </a:extLst>
          </p:cNvPr>
          <p:cNvSpPr txBox="1"/>
          <p:nvPr/>
        </p:nvSpPr>
        <p:spPr>
          <a:xfrm>
            <a:off x="893978" y="1964353"/>
            <a:ext cx="1010863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Shell is a program that sits on the Kernel and acts as an agent or interface between the users and the kernel and hence the hardware.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similar to the </a:t>
            </a:r>
            <a:r>
              <a:rPr lang="en-IN" sz="2400" i="1" dirty="0">
                <a:solidFill>
                  <a:srgbClr val="0000FF"/>
                </a:solidFill>
              </a:rPr>
              <a:t>command.com </a:t>
            </a:r>
            <a:r>
              <a:rPr lang="en-IN" sz="2400" dirty="0"/>
              <a:t>in the MS-DOS environment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Shell is a command interpreter or a processor.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As soon as the system is booted successfully, the shell presents a command line prompt (usually a $ or % symbol) at which the user can type in any Linux command. </a:t>
            </a:r>
          </a:p>
        </p:txBody>
      </p:sp>
    </p:spTree>
    <p:extLst>
      <p:ext uri="{BB962C8B-B14F-4D97-AF65-F5344CB8AC3E}">
        <p14:creationId xmlns:p14="http://schemas.microsoft.com/office/powerpoint/2010/main" val="27431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B2C6-12C0-B692-4697-4ED036495B87}"/>
              </a:ext>
            </a:extLst>
          </p:cNvPr>
          <p:cNvSpPr txBox="1"/>
          <p:nvPr/>
        </p:nvSpPr>
        <p:spPr>
          <a:xfrm>
            <a:off x="1041680" y="1793509"/>
            <a:ext cx="1010863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After accepting the command, the shell generates a readily executable simple command line by parsing it, evaluating variables, performs command substitution, interprets meta characters like * or ? And identifies the PATH.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simple command line is then passed onto the kernel for execution.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In addition, the shell also has certain programming capability of its own.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Using this capability, programs called shell programs can be written called as shell scripts</a:t>
            </a:r>
          </a:p>
        </p:txBody>
      </p:sp>
    </p:spTree>
    <p:extLst>
      <p:ext uri="{BB962C8B-B14F-4D97-AF65-F5344CB8AC3E}">
        <p14:creationId xmlns:p14="http://schemas.microsoft.com/office/powerpoint/2010/main" val="8669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156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B2C6-12C0-B692-4697-4ED036495B87}"/>
              </a:ext>
            </a:extLst>
          </p:cNvPr>
          <p:cNvSpPr txBox="1"/>
          <p:nvPr/>
        </p:nvSpPr>
        <p:spPr>
          <a:xfrm>
            <a:off x="1041680" y="1793509"/>
            <a:ext cx="1010863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There are different types of shells available: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dirty="0" err="1"/>
              <a:t>Bourne</a:t>
            </a:r>
            <a:r>
              <a:rPr lang="en-IN" sz="2400" dirty="0"/>
              <a:t> Shell (</a:t>
            </a:r>
            <a:r>
              <a:rPr lang="en-IN" sz="2400" dirty="0" err="1"/>
              <a:t>sh</a:t>
            </a:r>
            <a:r>
              <a:rPr lang="en-IN" sz="2400" dirty="0"/>
              <a:t>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C Shell (</a:t>
            </a:r>
            <a:r>
              <a:rPr lang="en-IN" sz="2400" dirty="0" err="1"/>
              <a:t>csh</a:t>
            </a:r>
            <a:r>
              <a:rPr lang="en-IN" sz="2400" dirty="0"/>
              <a:t>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Korn Shell (</a:t>
            </a:r>
            <a:r>
              <a:rPr lang="en-IN" sz="2400" dirty="0" err="1"/>
              <a:t>ksh</a:t>
            </a:r>
            <a:r>
              <a:rPr lang="en-IN" sz="2400" dirty="0"/>
              <a:t>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dirty="0" err="1"/>
              <a:t>Bourne</a:t>
            </a:r>
            <a:r>
              <a:rPr lang="en-IN" sz="2400" dirty="0"/>
              <a:t>-Again Shell (bash)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360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156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B2C6-12C0-B692-4697-4ED036495B87}"/>
              </a:ext>
            </a:extLst>
          </p:cNvPr>
          <p:cNvSpPr txBox="1"/>
          <p:nvPr/>
        </p:nvSpPr>
        <p:spPr>
          <a:xfrm>
            <a:off x="1041680" y="2026468"/>
            <a:ext cx="1010863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The most common shell available in Linux and the first major shell to be developed.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has been named after its author, Stephen </a:t>
            </a:r>
            <a:r>
              <a:rPr lang="en-IN" sz="2400" dirty="0" err="1"/>
              <a:t>Bourne</a:t>
            </a:r>
            <a:r>
              <a:rPr lang="en-IN" sz="2400" dirty="0"/>
              <a:t> at </a:t>
            </a:r>
            <a:r>
              <a:rPr lang="en-IN" sz="2400" dirty="0" err="1"/>
              <a:t>At</a:t>
            </a:r>
            <a:r>
              <a:rPr lang="en-IN" sz="2400" dirty="0"/>
              <a:t> &amp; T Bell Labs.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shell is distributed as the standard shell on almost all Linux systems.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0C97-5E0D-F6EC-9D8B-D505A7D0C1FE}"/>
              </a:ext>
            </a:extLst>
          </p:cNvPr>
          <p:cNvSpPr txBox="1"/>
          <p:nvPr/>
        </p:nvSpPr>
        <p:spPr>
          <a:xfrm>
            <a:off x="2378163" y="1204437"/>
            <a:ext cx="60976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highlight>
                  <a:srgbClr val="00FFFF"/>
                </a:highlight>
              </a:rPr>
              <a:t>The </a:t>
            </a:r>
            <a:r>
              <a:rPr lang="en-IN" sz="2400" dirty="0" err="1">
                <a:highlight>
                  <a:srgbClr val="00FFFF"/>
                </a:highlight>
              </a:rPr>
              <a:t>Bourne</a:t>
            </a:r>
            <a:r>
              <a:rPr lang="en-IN" sz="2400" dirty="0">
                <a:highlight>
                  <a:srgbClr val="00FFFF"/>
                </a:highlight>
              </a:rPr>
              <a:t> Shell (</a:t>
            </a:r>
            <a:r>
              <a:rPr lang="en-IN" sz="2400" dirty="0" err="1">
                <a:highlight>
                  <a:srgbClr val="00FFFF"/>
                </a:highlight>
              </a:rPr>
              <a:t>sh</a:t>
            </a:r>
            <a:r>
              <a:rPr lang="en-IN" sz="2400" dirty="0">
                <a:highlight>
                  <a:srgbClr val="00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0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156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B2C6-12C0-B692-4697-4ED036495B87}"/>
              </a:ext>
            </a:extLst>
          </p:cNvPr>
          <p:cNvSpPr txBox="1"/>
          <p:nvPr/>
        </p:nvSpPr>
        <p:spPr>
          <a:xfrm>
            <a:off x="1041680" y="2026468"/>
            <a:ext cx="1010863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Bill Joy developed this shell.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It is called C Shell because its syntax and usage is similar to C Programming Language. Not available on all machines.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Shell Scripts written on C Shell are not compatible with the </a:t>
            </a:r>
            <a:r>
              <a:rPr lang="en-IN" sz="2400" dirty="0" err="1"/>
              <a:t>Bourne</a:t>
            </a:r>
            <a:r>
              <a:rPr lang="en-IN" sz="2400" dirty="0"/>
              <a:t> shell.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A major advantage over the </a:t>
            </a:r>
            <a:r>
              <a:rPr lang="en-IN" sz="2400" dirty="0" err="1"/>
              <a:t>Bourne</a:t>
            </a:r>
            <a:r>
              <a:rPr lang="en-IN" sz="2400" dirty="0"/>
              <a:t> shell is its capability to execute processes in the background.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version of this shell called </a:t>
            </a:r>
            <a:r>
              <a:rPr lang="en-IN" sz="2400" dirty="0" err="1"/>
              <a:t>tcsh</a:t>
            </a:r>
            <a:r>
              <a:rPr lang="en-IN" sz="2400" dirty="0"/>
              <a:t> is available free of cost under Linux.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0C97-5E0D-F6EC-9D8B-D505A7D0C1FE}"/>
              </a:ext>
            </a:extLst>
          </p:cNvPr>
          <p:cNvSpPr txBox="1"/>
          <p:nvPr/>
        </p:nvSpPr>
        <p:spPr>
          <a:xfrm>
            <a:off x="2557068" y="1205911"/>
            <a:ext cx="60976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2. The C Shell (</a:t>
            </a:r>
            <a:r>
              <a:rPr lang="en-IN" sz="2400" dirty="0" err="1">
                <a:highlight>
                  <a:srgbClr val="00FFFF"/>
                </a:highlight>
              </a:rPr>
              <a:t>csh</a:t>
            </a:r>
            <a:r>
              <a:rPr lang="en-IN" sz="2400" dirty="0">
                <a:highlight>
                  <a:srgbClr val="00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10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156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0C97-5E0D-F6EC-9D8B-D505A7D0C1FE}"/>
              </a:ext>
            </a:extLst>
          </p:cNvPr>
          <p:cNvSpPr txBox="1"/>
          <p:nvPr/>
        </p:nvSpPr>
        <p:spPr>
          <a:xfrm>
            <a:off x="2557068" y="1205911"/>
            <a:ext cx="60976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3. The </a:t>
            </a:r>
            <a:r>
              <a:rPr lang="en-IN" sz="2400" dirty="0" err="1">
                <a:highlight>
                  <a:srgbClr val="00FFFF"/>
                </a:highlight>
              </a:rPr>
              <a:t>korn</a:t>
            </a:r>
            <a:r>
              <a:rPr lang="en-IN" sz="2400" dirty="0">
                <a:highlight>
                  <a:srgbClr val="00FFFF"/>
                </a:highlight>
              </a:rPr>
              <a:t> Shell (</a:t>
            </a:r>
            <a:r>
              <a:rPr lang="en-IN" sz="2400" dirty="0" err="1">
                <a:highlight>
                  <a:srgbClr val="00FFFF"/>
                </a:highlight>
              </a:rPr>
              <a:t>ksh</a:t>
            </a:r>
            <a:r>
              <a:rPr lang="en-IN" sz="2400" dirty="0">
                <a:highlight>
                  <a:srgbClr val="00FFFF"/>
                </a:highlight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4BC30-E6F9-B028-E46D-E0D0EB2B8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78" t="35319" r="1870" b="53901"/>
          <a:stretch/>
        </p:blipFill>
        <p:spPr>
          <a:xfrm>
            <a:off x="618184" y="2220259"/>
            <a:ext cx="10430338" cy="20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156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0C97-5E0D-F6EC-9D8B-D505A7D0C1FE}"/>
              </a:ext>
            </a:extLst>
          </p:cNvPr>
          <p:cNvSpPr txBox="1"/>
          <p:nvPr/>
        </p:nvSpPr>
        <p:spPr>
          <a:xfrm>
            <a:off x="2557068" y="1205911"/>
            <a:ext cx="60976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highlight>
                  <a:srgbClr val="00FFFF"/>
                </a:highlight>
              </a:rPr>
              <a:t>4. The </a:t>
            </a:r>
            <a:r>
              <a:rPr lang="en-IN" sz="2400" dirty="0" err="1">
                <a:highlight>
                  <a:srgbClr val="00FFFF"/>
                </a:highlight>
              </a:rPr>
              <a:t>Bourne</a:t>
            </a:r>
            <a:r>
              <a:rPr lang="en-IN" sz="2400" dirty="0">
                <a:highlight>
                  <a:srgbClr val="00FFFF"/>
                </a:highlight>
              </a:rPr>
              <a:t>-Again Shell (bash)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61097-55EA-56BB-2C50-6A8DE1265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45532" r="3378" b="45879"/>
          <a:stretch/>
        </p:blipFill>
        <p:spPr>
          <a:xfrm>
            <a:off x="743804" y="2261849"/>
            <a:ext cx="10994559" cy="17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397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as a Command Processor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B8B57-05EC-9393-936F-7A7F924A43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67" t="53759" r="3567" b="33617"/>
          <a:stretch/>
        </p:blipFill>
        <p:spPr>
          <a:xfrm>
            <a:off x="664491" y="2169586"/>
            <a:ext cx="11131396" cy="26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397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Shell as a Command Processor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5BA0F-66F9-CF4E-577E-C57BB250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1" t="66772" r="3142" b="10845"/>
          <a:stretch/>
        </p:blipFill>
        <p:spPr>
          <a:xfrm>
            <a:off x="893978" y="2096320"/>
            <a:ext cx="9722525" cy="43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7233" y="348191"/>
            <a:ext cx="3302716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Linux Feature’s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1B7558-B93C-671D-02B5-627C868C21AB}"/>
              </a:ext>
            </a:extLst>
          </p:cNvPr>
          <p:cNvSpPr/>
          <p:nvPr/>
        </p:nvSpPr>
        <p:spPr>
          <a:xfrm>
            <a:off x="255723" y="1312283"/>
            <a:ext cx="11505456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Multiuser capability:</a:t>
            </a:r>
            <a:r>
              <a:rPr lang="en-US" sz="2400" dirty="0"/>
              <a:t> it supports multiple users. Multiple users can access the same system resources like memory, hard disk, etc. But they have to use different terminals to operate.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Multitasking:</a:t>
            </a:r>
            <a:r>
              <a:rPr lang="en-US" sz="2400" dirty="0"/>
              <a:t> More than one function can be performed simultaneously by dividing the CPU time intelligently.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400" b="1" dirty="0"/>
              <a:t>Portability:</a:t>
            </a:r>
            <a:r>
              <a:rPr lang="en-US" sz="2400" dirty="0"/>
              <a:t> Portability doesn't mean it is smaller in file size or can be carried in pen drives or memory cards. It means that it supports different types of hardware.</a:t>
            </a:r>
          </a:p>
        </p:txBody>
      </p:sp>
    </p:spTree>
    <p:extLst>
      <p:ext uri="{BB962C8B-B14F-4D97-AF65-F5344CB8AC3E}">
        <p14:creationId xmlns:p14="http://schemas.microsoft.com/office/powerpoint/2010/main" val="37591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231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Shell Prompt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DF2D8-3F73-6546-CDF0-B1DA17F66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90" t="50000" r="-957" b="39574"/>
          <a:stretch/>
        </p:blipFill>
        <p:spPr>
          <a:xfrm>
            <a:off x="-8481" y="2306552"/>
            <a:ext cx="12033864" cy="22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231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The Shell 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244D-2BBE-44A7-6812-0AF2F803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76" t="60284" r="11108" b="24964"/>
          <a:stretch/>
        </p:blipFill>
        <p:spPr>
          <a:xfrm>
            <a:off x="1040858" y="2064432"/>
            <a:ext cx="9371329" cy="2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504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Commands in Linux – General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2A2F-1807-9430-C5FE-1035110D8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37396" r="3755" b="50000"/>
          <a:stretch/>
        </p:blipFill>
        <p:spPr>
          <a:xfrm>
            <a:off x="553894" y="2204136"/>
            <a:ext cx="10663756" cy="21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504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Commands in Linux – General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E92E0-977D-F97E-3F35-ECF2B942F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41" t="50000" r="5014" b="45532"/>
          <a:stretch/>
        </p:blipFill>
        <p:spPr>
          <a:xfrm>
            <a:off x="588726" y="2264612"/>
            <a:ext cx="10690699" cy="771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33876E-D9F1-C04E-259F-F44ED488E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4610" r="4132" b="30497"/>
          <a:stretch/>
        </p:blipFill>
        <p:spPr>
          <a:xfrm>
            <a:off x="787940" y="3429000"/>
            <a:ext cx="10650252" cy="25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504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Commands in Linux – General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A2FB-717E-B3FD-D9CC-A4443B517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759" r="2336" b="59913"/>
          <a:stretch/>
        </p:blipFill>
        <p:spPr>
          <a:xfrm>
            <a:off x="754344" y="2065541"/>
            <a:ext cx="10080198" cy="86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B50D3-7833-97BD-9DF4-29DEB7DA2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9" t="39503" r="1551" b="41204"/>
          <a:stretch/>
        </p:blipFill>
        <p:spPr>
          <a:xfrm>
            <a:off x="1021124" y="3383511"/>
            <a:ext cx="9825904" cy="26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Introduction to Shell Scripting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2CDC5-D83B-9348-1164-C7EC3424AA63}"/>
              </a:ext>
            </a:extLst>
          </p:cNvPr>
          <p:cNvSpPr txBox="1"/>
          <p:nvPr/>
        </p:nvSpPr>
        <p:spPr>
          <a:xfrm>
            <a:off x="893978" y="1331844"/>
            <a:ext cx="504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highlight>
                  <a:srgbClr val="FFFF00"/>
                </a:highlight>
              </a:rPr>
              <a:t>Commands in Linux – General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A2FB-717E-B3FD-D9CC-A4443B517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" t="58440" r="1547" b="7792"/>
          <a:stretch/>
        </p:blipFill>
        <p:spPr>
          <a:xfrm>
            <a:off x="893561" y="1943786"/>
            <a:ext cx="10380796" cy="46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94AD7-AC9E-F54D-DACB-49B5B8678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5" t="44040" r="-245" b="40621"/>
          <a:stretch/>
        </p:blipFill>
        <p:spPr>
          <a:xfrm>
            <a:off x="649274" y="1458049"/>
            <a:ext cx="10718353" cy="29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94AD7-AC9E-F54D-DACB-49B5B8678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5" t="58244" r="6625" b="20852"/>
          <a:stretch/>
        </p:blipFill>
        <p:spPr>
          <a:xfrm>
            <a:off x="579700" y="1439672"/>
            <a:ext cx="10718353" cy="39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E1F2-A8D1-DB80-1BFA-993DD69FF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50" t="41352" r="61555" b="19227"/>
          <a:stretch/>
        </p:blipFill>
        <p:spPr>
          <a:xfrm rot="5400000">
            <a:off x="3196553" y="-1103110"/>
            <a:ext cx="3695111" cy="89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D5B2-7D91-561B-7AA2-2477539F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C44703-1464-69A3-F168-41E338D1A7EF}"/>
              </a:ext>
            </a:extLst>
          </p:cNvPr>
          <p:cNvSpPr/>
          <p:nvPr/>
        </p:nvSpPr>
        <p:spPr>
          <a:xfrm>
            <a:off x="11375258" y="602992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1107A-7453-5649-EEDD-0DB1E57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5" y="6117296"/>
            <a:ext cx="2033314" cy="539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99C6-920A-C41E-39BB-DBC475ADC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8841" y="484379"/>
            <a:ext cx="4966870" cy="697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u="sng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Basic Commands</a:t>
            </a:r>
            <a:endParaRPr lang="en-US" altLang="zh-TW" sz="28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FBA70-8600-5ECC-A2A8-F42C4C4D6CF4}"/>
              </a:ext>
            </a:extLst>
          </p:cNvPr>
          <p:cNvSpPr/>
          <p:nvPr/>
        </p:nvSpPr>
        <p:spPr>
          <a:xfrm>
            <a:off x="6008451" y="2834817"/>
            <a:ext cx="544749" cy="43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E1F2-A8D1-DB80-1BFA-993DD69FF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3154" r="39127" b="32370"/>
          <a:stretch/>
        </p:blipFill>
        <p:spPr>
          <a:xfrm rot="5400000">
            <a:off x="3605930" y="-1814058"/>
            <a:ext cx="4645303" cy="106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3951</TotalTime>
  <Words>4839</Words>
  <Application>Microsoft Macintosh PowerPoint</Application>
  <PresentationFormat>Widescreen</PresentationFormat>
  <Paragraphs>755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7" baseType="lpstr">
      <vt:lpstr>Aharoni</vt:lpstr>
      <vt:lpstr>Arial</vt:lpstr>
      <vt:lpstr>Calibri</vt:lpstr>
      <vt:lpstr>Calibri Light</vt:lpstr>
      <vt:lpstr>Courier New</vt:lpstr>
      <vt:lpstr>Nunito</vt:lpstr>
      <vt:lpstr>Roboto</vt:lpstr>
      <vt:lpstr>Roboto Medium</vt:lpstr>
      <vt:lpstr>Roboto Slab</vt:lpstr>
      <vt:lpstr>Times New Roman</vt:lpstr>
      <vt:lpstr>ui-sans-serif</vt:lpstr>
      <vt:lpstr>Office Theme</vt:lpstr>
      <vt:lpstr>PowerPoint Presentation</vt:lpstr>
      <vt:lpstr>PowerPoint Presentation</vt:lpstr>
      <vt:lpstr>PowerPoint Presentation</vt:lpstr>
      <vt:lpstr>Quick Look at the Syllabus</vt:lpstr>
      <vt:lpstr>Introduction </vt:lpstr>
      <vt:lpstr>Introduction </vt:lpstr>
      <vt:lpstr>Linux Distributions</vt:lpstr>
      <vt:lpstr>Linux Feature’s</vt:lpstr>
      <vt:lpstr>Linux Feature’s</vt:lpstr>
      <vt:lpstr>Linux Feature’s</vt:lpstr>
      <vt:lpstr>PowerPoint Presentation</vt:lpstr>
      <vt:lpstr>PowerPoint Presentation</vt:lpstr>
      <vt:lpstr>PowerPoint Presentation</vt:lpstr>
      <vt:lpstr>Linux System Architecture</vt:lpstr>
      <vt:lpstr>Linux System Architecture</vt:lpstr>
      <vt:lpstr>Linux System Architecture</vt:lpstr>
      <vt:lpstr>Linux System Architecture</vt:lpstr>
      <vt:lpstr>Linux System Architecture</vt:lpstr>
      <vt:lpstr>Linux System Architecture</vt:lpstr>
      <vt:lpstr>Linux System Architecture</vt:lpstr>
      <vt:lpstr>Linux System Architecture</vt:lpstr>
      <vt:lpstr>Linux System Architecture</vt:lpstr>
      <vt:lpstr>Linux - Advantages</vt:lpstr>
      <vt:lpstr>Linux Command Format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Linux Internal and External Command </vt:lpstr>
      <vt:lpstr>PowerPoint Presentation</vt:lpstr>
      <vt:lpstr>PowerPoint Presentation</vt:lpstr>
      <vt:lpstr>PowerPoint Presentation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Directory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File Related Commands </vt:lpstr>
      <vt:lpstr>PowerPoint Presentation</vt:lpstr>
      <vt:lpstr>PowerPoint Presentation</vt:lpstr>
      <vt:lpstr>PowerPoint Presentation</vt:lpstr>
      <vt:lpstr>Disk Related Commands </vt:lpstr>
      <vt:lpstr>Disk Related Commands </vt:lpstr>
      <vt:lpstr>Disk Related Commands </vt:lpstr>
      <vt:lpstr>Disk Related Commands </vt:lpstr>
      <vt:lpstr>Disk Related Commands </vt:lpstr>
      <vt:lpstr>Disk Related Commands </vt:lpstr>
      <vt:lpstr>The Linux Shell Basic command</vt:lpstr>
      <vt:lpstr>The Linux Shell Basic command</vt:lpstr>
      <vt:lpstr>The Linux Shell Basic command</vt:lpstr>
      <vt:lpstr>The Linux Shell Basic command</vt:lpstr>
      <vt:lpstr>The Linux Shell Basic command</vt:lpstr>
      <vt:lpstr>The Linux Shell Basic command</vt:lpstr>
      <vt:lpstr>The Linux Shell Basic command</vt:lpstr>
      <vt:lpstr>The Linux Shell Basic command</vt:lpstr>
      <vt:lpstr>PowerPoint Presentation</vt:lpstr>
      <vt:lpstr>PowerPoint Presentation</vt:lpstr>
      <vt:lpstr>PowerPoint Presentation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Introduction to Shell Scripting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PowerPoint Presentation</vt:lpstr>
      <vt:lpstr>PowerPoint Presentation</vt:lpstr>
      <vt:lpstr>PowerPoint Presentation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Variables</vt:lpstr>
      <vt:lpstr>Shell Script</vt:lpstr>
      <vt:lpstr>Shell Script - Execution</vt:lpstr>
      <vt:lpstr>Shell Script - Execution</vt:lpstr>
      <vt:lpstr>The read command</vt:lpstr>
      <vt:lpstr>The read command</vt:lpstr>
      <vt:lpstr>The read command</vt:lpstr>
      <vt:lpstr>The read command</vt:lpstr>
      <vt:lpstr>Positional Parameters</vt:lpstr>
      <vt:lpstr>Positional Parameters</vt:lpstr>
      <vt:lpstr>Positional Parameters</vt:lpstr>
      <vt:lpstr>Positional Parameters</vt:lpstr>
      <vt:lpstr>Positional Parameters</vt:lpstr>
      <vt:lpstr>Positional Parameters</vt:lpstr>
      <vt:lpstr>Positional Parameters</vt:lpstr>
      <vt:lpstr>Positional Parameters</vt:lpstr>
      <vt:lpstr>The $? Variable</vt:lpstr>
      <vt:lpstr>The $? Variable</vt:lpstr>
      <vt:lpstr>The exit command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Dileep Suresha Naik</dc:creator>
  <cp:lastModifiedBy>Vinay G</cp:lastModifiedBy>
  <cp:revision>354</cp:revision>
  <dcterms:created xsi:type="dcterms:W3CDTF">2023-08-10T08:59:21Z</dcterms:created>
  <dcterms:modified xsi:type="dcterms:W3CDTF">2025-03-25T06:44:21Z</dcterms:modified>
</cp:coreProperties>
</file>